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81" r:id="rId6"/>
    <p:sldId id="282" r:id="rId7"/>
    <p:sldId id="284" r:id="rId8"/>
    <p:sldId id="283" r:id="rId9"/>
    <p:sldId id="285" r:id="rId10"/>
    <p:sldId id="286" r:id="rId11"/>
    <p:sldId id="287" r:id="rId12"/>
    <p:sldId id="288" r:id="rId13"/>
    <p:sldId id="298" r:id="rId14"/>
    <p:sldId id="292" r:id="rId15"/>
    <p:sldId id="289" r:id="rId16"/>
    <p:sldId id="290" r:id="rId17"/>
    <p:sldId id="297" r:id="rId18"/>
    <p:sldId id="273" r:id="rId19"/>
    <p:sldId id="274" r:id="rId20"/>
    <p:sldId id="275" r:id="rId21"/>
    <p:sldId id="276" r:id="rId22"/>
    <p:sldId id="293" r:id="rId23"/>
    <p:sldId id="294"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61" autoAdjust="0"/>
  </p:normalViewPr>
  <p:slideViewPr>
    <p:cSldViewPr snapToGrid="0">
      <p:cViewPr>
        <p:scale>
          <a:sx n="45" d="100"/>
          <a:sy n="45" d="100"/>
        </p:scale>
        <p:origin x="-1256" y="-28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5612626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9" r:id="rId7"/>
    <p:sldLayoutId id="2147483660" r:id="rId8"/>
  </p:sldLayoutIdLst>
  <p:transition xmlns:p14="http://schemas.microsoft.com/office/powerpoint/2010/mai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111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hyperlink" Target="http://www.museumofthecity.org/project/graffiti-art-or-vandalis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youtube.com/watch?v=6BHPAVAJME8&amp;feature=youtu.be" TargetMode="External"/><Relationship Id="rId3" Type="http://schemas.openxmlformats.org/officeDocument/2006/relationships/image" Target="../media/image18.tiff"/></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c-AhHAtydA" TargetMode="External"/><Relationship Id="rId4" Type="http://schemas.openxmlformats.org/officeDocument/2006/relationships/image" Target="../media/image19.tiff"/><Relationship Id="rId5" Type="http://schemas.openxmlformats.org/officeDocument/2006/relationships/image" Target="../media/image20.tiff"/><Relationship Id="rId6" Type="http://schemas.openxmlformats.org/officeDocument/2006/relationships/image" Target="../media/image21.tiff"/><Relationship Id="rId7" Type="http://schemas.openxmlformats.org/officeDocument/2006/relationships/image" Target="../media/image22.tiff"/><Relationship Id="rId8" Type="http://schemas.openxmlformats.org/officeDocument/2006/relationships/image" Target="../media/image23.tiff"/><Relationship Id="rId1" Type="http://schemas.openxmlformats.org/officeDocument/2006/relationships/video" Target="https://www.youtube.com/embed/bc-AhHAtydA" TargetMode="External"/><Relationship Id="rId2"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arteducators.org/research/national-standards" TargetMode="Externa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hyperlink" Target="http://www.muralarts.org/" TargetMode="External"/><Relationship Id="rId5" Type="http://schemas.openxmlformats.org/officeDocument/2006/relationships/hyperlink" Target="http://iml.jou.ufl.edu/projects/fall07/sanchez/index.html" TargetMode="External"/><Relationship Id="rId6"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131" name="Shape 131"/>
          <p:cNvSpPr>
            <a:spLocks noGrp="1"/>
          </p:cNvSpPr>
          <p:nvPr>
            <p:ph type="subTitle" sz="quarter" idx="1"/>
          </p:nvPr>
        </p:nvSpPr>
        <p:spPr>
          <a:xfrm>
            <a:off x="571500" y="8265169"/>
            <a:ext cx="11861800" cy="1783062"/>
          </a:xfrm>
          <a:prstGeom prst="rect">
            <a:avLst/>
          </a:prstGeom>
        </p:spPr>
        <p:txBody>
          <a:bodyPr/>
          <a:lstStyle>
            <a:lvl1pPr>
              <a:defRPr sz="3000">
                <a:solidFill>
                  <a:srgbClr val="FFFFFF"/>
                </a:solidFill>
                <a:latin typeface="Helvetica"/>
                <a:ea typeface="Helvetica"/>
                <a:cs typeface="Helvetica"/>
                <a:sym typeface="Helvetica"/>
              </a:defRPr>
            </a:lvl1pPr>
          </a:lstStyle>
          <a:p>
            <a:r>
              <a:t>redefining the landscape</a:t>
            </a:r>
          </a:p>
        </p:txBody>
      </p:sp>
      <p:sp>
        <p:nvSpPr>
          <p:cNvPr id="132" name="Shape 132"/>
          <p:cNvSpPr/>
          <p:nvPr/>
        </p:nvSpPr>
        <p:spPr>
          <a:xfrm>
            <a:off x="334499" y="7265080"/>
            <a:ext cx="11861801" cy="1783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algn="ctr" defTabSz="484886">
              <a:lnSpc>
                <a:spcPct val="70000"/>
              </a:lnSpc>
              <a:spcBef>
                <a:spcPts val="0"/>
              </a:spcBef>
              <a:defRPr sz="13114" spc="0">
                <a:solidFill>
                  <a:srgbClr val="FFFFFF"/>
                </a:solidFill>
                <a:latin typeface="+mn-lt"/>
                <a:ea typeface="+mn-ea"/>
                <a:cs typeface="+mn-cs"/>
                <a:sym typeface="DIN Condensed"/>
              </a:defRPr>
            </a:lvl1pPr>
          </a:lstStyle>
          <a:p>
            <a:r>
              <a:rPr dirty="0" smtClean="0"/>
              <a:t>VINING</a:t>
            </a:r>
            <a:endParaRPr dirty="0"/>
          </a:p>
        </p:txBody>
      </p:sp>
      <p:pic>
        <p:nvPicPr>
          <p:cNvPr id="1026" name="Picture 2" descr="http://www.artrageouswithnate.com/wp-content/uploads/2016/03/dan_thomp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004800" cy="7148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214354"/>
            <a:ext cx="1300480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1400"/>
              </a:spcBef>
              <a:spcAft>
                <a:spcPts val="0"/>
              </a:spcAft>
              <a:buClrTx/>
              <a:buSzTx/>
              <a:buFontTx/>
              <a:buNone/>
              <a:tabLst/>
            </a:pPr>
            <a:r>
              <a:rPr kumimoji="0" lang="en-US" sz="10000" u="none" strike="noStrike" cap="none" spc="28" normalizeH="0" dirty="0" smtClean="0">
                <a:ln>
                  <a:noFill/>
                </a:ln>
                <a:solidFill>
                  <a:srgbClr val="FF6600"/>
                </a:solidFill>
                <a:effectLst/>
                <a:uFillTx/>
                <a:latin typeface="DIN Condensed (Body)"/>
                <a:cs typeface="DIN Condensed (Body)"/>
                <a:sym typeface="Iowan Old Style Italic"/>
              </a:rPr>
              <a:t>DAN THOMPSON</a:t>
            </a:r>
            <a:endParaRPr kumimoji="0" lang="en-US" sz="10000" u="none" strike="noStrike" cap="none" spc="28" normalizeH="0" baseline="0" dirty="0">
              <a:ln>
                <a:noFill/>
              </a:ln>
              <a:solidFill>
                <a:srgbClr val="FF6600"/>
              </a:solidFill>
              <a:effectLst/>
              <a:uFillTx/>
              <a:latin typeface="DIN Condensed (Body)"/>
              <a:cs typeface="DIN Condensed (Body)"/>
              <a:sym typeface="Iowan Old Style Italic"/>
            </a:endParaRPr>
          </a:p>
        </p:txBody>
      </p:sp>
      <p:sp>
        <p:nvSpPr>
          <p:cNvPr id="2" name="TextBox 1"/>
          <p:cNvSpPr txBox="1"/>
          <p:nvPr/>
        </p:nvSpPr>
        <p:spPr>
          <a:xfrm>
            <a:off x="3104781" y="8814689"/>
            <a:ext cx="635069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dirty="0">
                <a:solidFill>
                  <a:srgbClr val="FF6600"/>
                </a:solidFill>
                <a:latin typeface="DIN Condensed (Body)"/>
                <a:cs typeface="DIN Condensed (Body)"/>
              </a:rPr>
              <a:t>SPRAY PAINT AND MURAL ART</a:t>
            </a:r>
            <a:endParaRPr kumimoji="0" lang="en-US" sz="3000" b="0" i="0" u="none" strike="noStrike" cap="none" spc="28" normalizeH="0" baseline="0" dirty="0">
              <a:ln>
                <a:noFill/>
              </a:ln>
              <a:solidFill>
                <a:srgbClr val="5C5C5C"/>
              </a:solidFill>
              <a:effectLst/>
              <a:uFillTx/>
              <a:latin typeface="Helvetica"/>
              <a:ea typeface="Iowan Old Style Italic"/>
              <a:cs typeface="Helvetica"/>
              <a:sym typeface="Iowan Old Style Italic"/>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key terms of the debate	</a:t>
            </a:r>
            <a:endParaRPr lang="en-US" dirty="0"/>
          </a:p>
        </p:txBody>
      </p:sp>
      <p:sp>
        <p:nvSpPr>
          <p:cNvPr id="3" name="Text Placeholder 2"/>
          <p:cNvSpPr>
            <a:spLocks noGrp="1"/>
          </p:cNvSpPr>
          <p:nvPr>
            <p:ph type="body" idx="1"/>
          </p:nvPr>
        </p:nvSpPr>
        <p:spPr>
          <a:xfrm>
            <a:off x="571500" y="2032900"/>
            <a:ext cx="11861800" cy="7226300"/>
          </a:xfrm>
        </p:spPr>
        <p:txBody>
          <a:bodyPr>
            <a:normAutofit fontScale="92500" lnSpcReduction="20000"/>
          </a:bodyPr>
          <a:lstStyle/>
          <a:p>
            <a:pPr marL="293687" indent="-293687">
              <a:spcBef>
                <a:spcPts val="1200"/>
              </a:spcBef>
              <a:buClr>
                <a:srgbClr val="FF9300"/>
              </a:buClr>
              <a:defRPr sz="2400" spc="24">
                <a:latin typeface="Avenir Book"/>
                <a:ea typeface="Avenir Book"/>
                <a:cs typeface="Avenir Book"/>
                <a:sym typeface="Avenir Book"/>
              </a:defRPr>
            </a:pPr>
            <a:r>
              <a:rPr lang="en-US" sz="4000" dirty="0" smtClean="0">
                <a:latin typeface="Avenir Book"/>
                <a:cs typeface="Avenir Book"/>
              </a:rPr>
              <a:t>  Vandalism: The destruction or damaging of </a:t>
            </a:r>
          </a:p>
          <a:p>
            <a:pPr marL="0" indent="0">
              <a:spcBef>
                <a:spcPts val="1200"/>
              </a:spcBef>
              <a:buClr>
                <a:srgbClr val="FF9300"/>
              </a:buClr>
              <a:buNone/>
              <a:defRPr sz="2400" spc="24">
                <a:latin typeface="Avenir Book"/>
                <a:ea typeface="Avenir Book"/>
                <a:cs typeface="Avenir Book"/>
                <a:sym typeface="Avenir Book"/>
              </a:defRPr>
            </a:pPr>
            <a:r>
              <a:rPr lang="en-US" sz="4000" dirty="0">
                <a:latin typeface="Avenir Book"/>
                <a:cs typeface="Avenir Book"/>
              </a:rPr>
              <a:t> </a:t>
            </a:r>
            <a:r>
              <a:rPr lang="en-US" sz="4000" dirty="0" smtClean="0">
                <a:latin typeface="Avenir Book"/>
                <a:cs typeface="Avenir Book"/>
              </a:rPr>
              <a:t>   someone else’s property</a:t>
            </a:r>
          </a:p>
          <a:p>
            <a:pPr marL="0" indent="0">
              <a:spcBef>
                <a:spcPts val="1200"/>
              </a:spcBef>
              <a:buClr>
                <a:srgbClr val="FF9300"/>
              </a:buClr>
              <a:buNone/>
              <a:defRPr sz="2400" spc="24">
                <a:latin typeface="Avenir Book"/>
                <a:ea typeface="Avenir Book"/>
                <a:cs typeface="Avenir Book"/>
                <a:sym typeface="Avenir Book"/>
              </a:defRPr>
            </a:pPr>
            <a:endParaRPr lang="en-US" sz="4000" dirty="0" smtClean="0">
              <a:latin typeface="Avenir Book"/>
              <a:cs typeface="Avenir Book"/>
            </a:endParaRPr>
          </a:p>
          <a:p>
            <a:pPr marL="293687" indent="-293687">
              <a:spcBef>
                <a:spcPts val="1200"/>
              </a:spcBef>
              <a:buClr>
                <a:srgbClr val="FF9300"/>
              </a:buClr>
              <a:defRPr sz="2400" spc="24">
                <a:latin typeface="Avenir Book"/>
                <a:ea typeface="Avenir Book"/>
                <a:cs typeface="Avenir Book"/>
                <a:sym typeface="Avenir Book"/>
              </a:defRPr>
            </a:pPr>
            <a:r>
              <a:rPr lang="en-US" sz="4000" dirty="0" smtClean="0">
                <a:latin typeface="Avenir Book"/>
                <a:cs typeface="Avenir Book"/>
              </a:rPr>
              <a:t>  Tagging: A term used for writing the name of an</a:t>
            </a:r>
          </a:p>
          <a:p>
            <a:pPr marL="0" indent="0">
              <a:spcBef>
                <a:spcPts val="1200"/>
              </a:spcBef>
              <a:buClr>
                <a:srgbClr val="FF9300"/>
              </a:buClr>
              <a:buNone/>
              <a:defRPr sz="2400" spc="24">
                <a:latin typeface="Avenir Book"/>
                <a:ea typeface="Avenir Book"/>
                <a:cs typeface="Avenir Book"/>
                <a:sym typeface="Avenir Book"/>
              </a:defRPr>
            </a:pPr>
            <a:r>
              <a:rPr lang="en-US" sz="4000" dirty="0">
                <a:latin typeface="Avenir Book"/>
                <a:cs typeface="Avenir Book"/>
              </a:rPr>
              <a:t> </a:t>
            </a:r>
            <a:r>
              <a:rPr lang="en-US" sz="4000" dirty="0" smtClean="0">
                <a:latin typeface="Avenir Book"/>
                <a:cs typeface="Avenir Book"/>
              </a:rPr>
              <a:t>   artist or group in graffiti</a:t>
            </a:r>
          </a:p>
          <a:p>
            <a:pPr marL="0" indent="0">
              <a:spcBef>
                <a:spcPts val="1200"/>
              </a:spcBef>
              <a:buClr>
                <a:srgbClr val="FF9300"/>
              </a:buClr>
              <a:buNone/>
              <a:defRPr sz="2400" spc="24">
                <a:latin typeface="Avenir Book"/>
                <a:ea typeface="Avenir Book"/>
                <a:cs typeface="Avenir Book"/>
                <a:sym typeface="Avenir Book"/>
              </a:defRPr>
            </a:pPr>
            <a:endParaRPr lang="en-US" sz="4000" dirty="0" smtClean="0">
              <a:latin typeface="Avenir Book"/>
              <a:cs typeface="Avenir Book"/>
            </a:endParaRPr>
          </a:p>
          <a:p>
            <a:pPr marL="293687" indent="-293687">
              <a:spcBef>
                <a:spcPts val="1200"/>
              </a:spcBef>
              <a:buClr>
                <a:srgbClr val="FF9300"/>
              </a:buClr>
              <a:defRPr sz="2400" spc="24">
                <a:latin typeface="Avenir Book"/>
                <a:ea typeface="Avenir Book"/>
                <a:cs typeface="Avenir Book"/>
                <a:sym typeface="Avenir Book"/>
              </a:defRPr>
            </a:pPr>
            <a:r>
              <a:rPr lang="en-US" sz="4000" dirty="0" smtClean="0">
                <a:latin typeface="Avenir Book"/>
                <a:cs typeface="Avenir Book"/>
              </a:rPr>
              <a:t>  Postmodern lens: The idea that just about anything</a:t>
            </a:r>
          </a:p>
          <a:p>
            <a:pPr marL="0" indent="0">
              <a:spcBef>
                <a:spcPts val="1200"/>
              </a:spcBef>
              <a:buClr>
                <a:srgbClr val="FF9300"/>
              </a:buClr>
              <a:buNone/>
              <a:defRPr sz="2400" spc="24">
                <a:latin typeface="Avenir Book"/>
                <a:ea typeface="Avenir Book"/>
                <a:cs typeface="Avenir Book"/>
                <a:sym typeface="Avenir Book"/>
              </a:defRPr>
            </a:pPr>
            <a:r>
              <a:rPr lang="en-US" sz="4000" dirty="0">
                <a:latin typeface="Avenir Book"/>
                <a:cs typeface="Avenir Book"/>
              </a:rPr>
              <a:t> </a:t>
            </a:r>
            <a:r>
              <a:rPr lang="en-US" sz="4000" dirty="0" smtClean="0">
                <a:latin typeface="Avenir Book"/>
                <a:cs typeface="Avenir Book"/>
              </a:rPr>
              <a:t>   can be art</a:t>
            </a:r>
          </a:p>
          <a:p>
            <a:pPr marL="0" indent="0">
              <a:buNone/>
            </a:pPr>
            <a:endParaRPr lang="en-US" sz="1800" dirty="0" smtClean="0"/>
          </a:p>
          <a:p>
            <a:pPr marL="0" indent="0">
              <a:buNone/>
            </a:pPr>
            <a:endParaRPr lang="en-US" sz="1800" dirty="0" smtClean="0"/>
          </a:p>
          <a:p>
            <a:pPr marL="0" indent="0">
              <a:buNone/>
            </a:pPr>
            <a:r>
              <a:rPr lang="en-US" sz="4000" dirty="0" smtClean="0">
                <a:latin typeface="Avenir Oblique"/>
                <a:cs typeface="Avenir Oblique"/>
              </a:rPr>
              <a:t>Why is understanding each one of these terms important when deciding if graffiti is art or a crime</a:t>
            </a:r>
            <a:r>
              <a:rPr lang="en-US" sz="4000" b="1" i="1" dirty="0" smtClean="0"/>
              <a:t>?</a:t>
            </a:r>
            <a:endParaRPr lang="en-US" sz="4000" b="1" i="1" dirty="0"/>
          </a:p>
        </p:txBody>
      </p:sp>
      <p:sp>
        <p:nvSpPr>
          <p:cNvPr id="4" name="Text Placeholder 3"/>
          <p:cNvSpPr>
            <a:spLocks noGrp="1"/>
          </p:cNvSpPr>
          <p:nvPr>
            <p:ph type="body" sz="quarter" idx="13"/>
          </p:nvPr>
        </p:nvSpPr>
        <p:spPr/>
        <p:txBody>
          <a:bodyPr/>
          <a:lstStyle/>
          <a:p>
            <a:endParaRPr lang="en-US"/>
          </a:p>
        </p:txBody>
      </p:sp>
      <p:sp>
        <p:nvSpPr>
          <p:cNvPr id="5" name="Shape 146"/>
          <p:cNvSpPr txBox="1">
            <a:spLocks/>
          </p:cNvSpPr>
          <p:nvPr/>
        </p:nvSpPr>
        <p:spPr>
          <a:xfrm>
            <a:off x="451606" y="1862532"/>
            <a:ext cx="12038146" cy="5502935"/>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68"/>
                  <a:pt x="0" y="598"/>
                </a:cubicBezTo>
                <a:lnTo>
                  <a:pt x="0" y="20327"/>
                </a:lnTo>
                <a:cubicBezTo>
                  <a:pt x="0" y="20405"/>
                  <a:pt x="17" y="20480"/>
                  <a:pt x="46" y="20548"/>
                </a:cubicBezTo>
                <a:lnTo>
                  <a:pt x="13" y="21600"/>
                </a:lnTo>
                <a:lnTo>
                  <a:pt x="807" y="20926"/>
                </a:lnTo>
                <a:lnTo>
                  <a:pt x="20960" y="20926"/>
                </a:lnTo>
                <a:cubicBezTo>
                  <a:pt x="21313" y="20926"/>
                  <a:pt x="21600" y="20658"/>
                  <a:pt x="21600" y="20327"/>
                </a:cubicBezTo>
                <a:lnTo>
                  <a:pt x="21600" y="598"/>
                </a:lnTo>
                <a:cubicBezTo>
                  <a:pt x="21600" y="268"/>
                  <a:pt x="21313" y="0"/>
                  <a:pt x="20960" y="0"/>
                </a:cubicBezTo>
                <a:lnTo>
                  <a:pt x="640" y="0"/>
                </a:lnTo>
                <a:close/>
              </a:path>
            </a:pathLst>
          </a:custGeom>
          <a:ln w="63500">
            <a:solidFill>
              <a:srgbClr val="2AD5D6"/>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marL="469900" marR="0" indent="-469900" algn="l" defTabSz="584200" rtl="0" latinLnBrk="0">
              <a:lnSpc>
                <a:spcPct val="100000"/>
              </a:lnSpc>
              <a:spcBef>
                <a:spcPts val="1800"/>
              </a:spcBef>
              <a:spcAft>
                <a:spcPts val="0"/>
              </a:spcAft>
              <a:buClrTx/>
              <a:buSzPct val="111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a:lstStyle>
          <a:p>
            <a:endParaRPr lang="en-US" dirty="0"/>
          </a:p>
        </p:txBody>
      </p:sp>
    </p:spTree>
    <p:extLst>
      <p:ext uri="{BB962C8B-B14F-4D97-AF65-F5344CB8AC3E}">
        <p14:creationId xmlns:p14="http://schemas.microsoft.com/office/powerpoint/2010/main" val="36153304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Team reading</a:t>
            </a:r>
            <a:endParaRPr lang="en-US" dirty="0"/>
          </a:p>
        </p:txBody>
      </p:sp>
      <p:sp>
        <p:nvSpPr>
          <p:cNvPr id="5" name="Shape 146"/>
          <p:cNvSpPr>
            <a:spLocks noGrp="1"/>
          </p:cNvSpPr>
          <p:nvPr>
            <p:ph type="body" idx="1"/>
          </p:nvPr>
        </p:nvSpPr>
        <p:spPr>
          <a:xfrm>
            <a:off x="620956" y="1890752"/>
            <a:ext cx="11812344" cy="5192513"/>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68"/>
                  <a:pt x="0" y="598"/>
                </a:cubicBezTo>
                <a:lnTo>
                  <a:pt x="0" y="20327"/>
                </a:lnTo>
                <a:cubicBezTo>
                  <a:pt x="0" y="20405"/>
                  <a:pt x="17" y="20480"/>
                  <a:pt x="46" y="20548"/>
                </a:cubicBezTo>
                <a:lnTo>
                  <a:pt x="13" y="21600"/>
                </a:lnTo>
                <a:lnTo>
                  <a:pt x="807" y="20926"/>
                </a:lnTo>
                <a:lnTo>
                  <a:pt x="20960" y="20926"/>
                </a:lnTo>
                <a:cubicBezTo>
                  <a:pt x="21313" y="20926"/>
                  <a:pt x="21600" y="20658"/>
                  <a:pt x="21600" y="20327"/>
                </a:cubicBezTo>
                <a:lnTo>
                  <a:pt x="21600" y="598"/>
                </a:lnTo>
                <a:cubicBezTo>
                  <a:pt x="21600" y="268"/>
                  <a:pt x="21313" y="0"/>
                  <a:pt x="20960" y="0"/>
                </a:cubicBezTo>
                <a:lnTo>
                  <a:pt x="640" y="0"/>
                </a:lnTo>
                <a:close/>
              </a:path>
            </a:pathLst>
          </a:custGeom>
          <a:ln w="63500">
            <a:solidFill>
              <a:srgbClr val="2AD5D6"/>
            </a:solidFill>
            <a:miter lim="400000"/>
          </a:ln>
        </p:spPr>
        <p:txBody>
          <a:bodyPr lIns="50800" tIns="50800" rIns="50800" bIns="50800" anchor="ctr">
            <a:normAutofit/>
          </a:bodyPr>
          <a:lstStyle/>
          <a:p>
            <a:pPr marL="0" indent="0">
              <a:buClr>
                <a:srgbClr val="FF9300"/>
              </a:buClr>
              <a:buNone/>
              <a:defRPr sz="2400" spc="24">
                <a:latin typeface="Avenir Book"/>
                <a:ea typeface="Avenir Book"/>
                <a:cs typeface="Avenir Book"/>
                <a:sym typeface="Avenir Book"/>
              </a:defRPr>
            </a:pPr>
            <a:endParaRPr lang="en-US" dirty="0">
              <a:latin typeface="Avenir Book"/>
              <a:cs typeface="Avenir Book"/>
            </a:endParaRPr>
          </a:p>
        </p:txBody>
      </p:sp>
      <p:pic>
        <p:nvPicPr>
          <p:cNvPr id="11266" name="Picture 2" descr="Museum of the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998" y="6862387"/>
            <a:ext cx="5701215" cy="2771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4984" y="1342895"/>
            <a:ext cx="10979636" cy="6099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buClr>
                <a:srgbClr val="FF9300"/>
              </a:buClr>
              <a:defRPr sz="2400" spc="24">
                <a:latin typeface="Avenir Book"/>
                <a:ea typeface="Avenir Book"/>
                <a:cs typeface="Avenir Book"/>
                <a:sym typeface="Avenir Book"/>
              </a:defRPr>
            </a:pPr>
            <a:endParaRPr lang="en-US" u="sng" dirty="0">
              <a:latin typeface="Avenir Book"/>
              <a:cs typeface="Avenir Book"/>
            </a:endParaRPr>
          </a:p>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3200" dirty="0" smtClean="0">
                <a:latin typeface="Avenir Book"/>
                <a:cs typeface="Avenir Book"/>
              </a:rPr>
              <a:t> Organize into groups of 4</a:t>
            </a:r>
          </a:p>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3200" dirty="0">
                <a:latin typeface="Avenir Book"/>
                <a:cs typeface="Avenir Book"/>
              </a:rPr>
              <a:t> </a:t>
            </a:r>
            <a:r>
              <a:rPr lang="en-US" sz="3200" dirty="0" smtClean="0">
                <a:latin typeface="Avenir Book"/>
                <a:cs typeface="Avenir Book"/>
              </a:rPr>
              <a:t>Team </a:t>
            </a:r>
            <a:r>
              <a:rPr lang="en-US" sz="3200" dirty="0">
                <a:latin typeface="Avenir Book"/>
                <a:cs typeface="Avenir Book"/>
              </a:rPr>
              <a:t>read the </a:t>
            </a:r>
            <a:r>
              <a:rPr lang="en-US" sz="3200" dirty="0" smtClean="0">
                <a:latin typeface="Avenir Book"/>
                <a:cs typeface="Avenir Book"/>
              </a:rPr>
              <a:t>this article,   </a:t>
            </a:r>
          </a:p>
          <a:p>
            <a:pPr>
              <a:buClr>
                <a:srgbClr val="FF9300"/>
              </a:buClr>
              <a:buSzPct val="111000"/>
              <a:defRPr sz="2400" spc="24">
                <a:latin typeface="Avenir Book"/>
                <a:ea typeface="Avenir Book"/>
                <a:cs typeface="Avenir Book"/>
                <a:sym typeface="Avenir Book"/>
              </a:defRPr>
            </a:pPr>
            <a:r>
              <a:rPr lang="en-US" sz="3200" u="sng" dirty="0" smtClean="0">
                <a:latin typeface="Avenir Book"/>
                <a:cs typeface="Avenir Book"/>
                <a:hlinkClick r:id="rId3"/>
              </a:rPr>
              <a:t>http</a:t>
            </a:r>
            <a:r>
              <a:rPr lang="en-US" sz="3200" u="sng" dirty="0">
                <a:latin typeface="Avenir Book"/>
                <a:cs typeface="Avenir Book"/>
                <a:hlinkClick r:id="rId3"/>
              </a:rPr>
              <a:t>://www.museumofthecity.org/project/graffiti-art-or-vandalism/</a:t>
            </a:r>
            <a:endParaRPr lang="en-US" sz="3200" u="sng" dirty="0">
              <a:latin typeface="Avenir Book"/>
              <a:cs typeface="Avenir Book"/>
            </a:endParaRPr>
          </a:p>
          <a:p>
            <a:pPr>
              <a:buClr>
                <a:srgbClr val="FF9300"/>
              </a:buClr>
              <a:buSzPct val="111000"/>
              <a:defRPr sz="2400" spc="24">
                <a:latin typeface="Avenir Book"/>
                <a:ea typeface="Avenir Book"/>
                <a:cs typeface="Avenir Book"/>
                <a:sym typeface="Avenir Book"/>
              </a:defRPr>
            </a:pPr>
            <a:r>
              <a:rPr lang="en-US" sz="3200" dirty="0" smtClean="0">
                <a:latin typeface="Avenir Book"/>
                <a:cs typeface="Avenir Book"/>
              </a:rPr>
              <a:t>    Specifically the sections entitled </a:t>
            </a:r>
            <a:r>
              <a:rPr lang="en-US" sz="3200" dirty="0">
                <a:latin typeface="Avenir Book"/>
                <a:cs typeface="Avenir Book"/>
              </a:rPr>
              <a:t>“the art of vandalism” </a:t>
            </a:r>
            <a:endParaRPr lang="en-US" sz="3200" dirty="0" smtClean="0">
              <a:latin typeface="Avenir Book"/>
              <a:cs typeface="Avenir Book"/>
            </a:endParaRPr>
          </a:p>
          <a:p>
            <a:pPr>
              <a:buClr>
                <a:srgbClr val="FF9300"/>
              </a:buClr>
              <a:buSzPct val="111000"/>
              <a:defRPr sz="2400" spc="24">
                <a:latin typeface="Avenir Book"/>
                <a:ea typeface="Avenir Book"/>
                <a:cs typeface="Avenir Book"/>
                <a:sym typeface="Avenir Book"/>
              </a:defRPr>
            </a:pPr>
            <a:r>
              <a:rPr lang="en-US" sz="3200" dirty="0">
                <a:latin typeface="Avenir Book"/>
                <a:cs typeface="Avenir Book"/>
              </a:rPr>
              <a:t> </a:t>
            </a:r>
            <a:r>
              <a:rPr lang="en-US" sz="3200" dirty="0" smtClean="0">
                <a:latin typeface="Avenir Book"/>
                <a:cs typeface="Avenir Book"/>
              </a:rPr>
              <a:t>   and </a:t>
            </a:r>
            <a:r>
              <a:rPr lang="en-US" sz="3200" dirty="0">
                <a:latin typeface="Avenir Book"/>
                <a:cs typeface="Avenir Book"/>
              </a:rPr>
              <a:t>“what is art?</a:t>
            </a:r>
            <a:r>
              <a:rPr lang="en-US" sz="3200" dirty="0" smtClean="0">
                <a:latin typeface="Avenir Book"/>
                <a:cs typeface="Avenir Book"/>
              </a:rPr>
              <a:t>”</a:t>
            </a:r>
          </a:p>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3200" dirty="0">
                <a:latin typeface="Avenir Book"/>
                <a:cs typeface="Avenir Book"/>
              </a:rPr>
              <a:t> </a:t>
            </a:r>
            <a:r>
              <a:rPr lang="en-US" sz="3200" dirty="0" smtClean="0">
                <a:latin typeface="Avenir Book"/>
                <a:cs typeface="Avenir Book"/>
              </a:rPr>
              <a:t>Make </a:t>
            </a:r>
            <a:r>
              <a:rPr lang="en-US" sz="3200" dirty="0">
                <a:latin typeface="Avenir Book"/>
                <a:cs typeface="Avenir Book"/>
              </a:rPr>
              <a:t>sure to pause after each section and </a:t>
            </a:r>
            <a:r>
              <a:rPr lang="en-US" sz="3200" dirty="0" smtClean="0">
                <a:latin typeface="Avenir Book"/>
                <a:cs typeface="Avenir Book"/>
              </a:rPr>
              <a:t>make   meaning </a:t>
            </a:r>
            <a:r>
              <a:rPr lang="en-US" sz="3200" dirty="0">
                <a:latin typeface="Avenir Book"/>
                <a:cs typeface="Avenir Book"/>
              </a:rPr>
              <a:t>out of what you read</a:t>
            </a:r>
          </a:p>
          <a:p>
            <a:pPr marL="0" marR="0" indent="0" algn="l" defTabSz="584200" rtl="0" fontAlgn="auto" latinLnBrk="0" hangingPunct="0">
              <a:lnSpc>
                <a:spcPct val="100000"/>
              </a:lnSpc>
              <a:spcBef>
                <a:spcPts val="1400"/>
              </a:spcBef>
              <a:spcAft>
                <a:spcPts val="0"/>
              </a:spcAft>
              <a:buClrTx/>
              <a:buSzTx/>
              <a:buFontTx/>
              <a:buNone/>
              <a:tabLst/>
            </a:pPr>
            <a:endParaRPr kumimoji="0" lang="en-US" sz="28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Tree>
    <p:extLst>
      <p:ext uri="{BB962C8B-B14F-4D97-AF65-F5344CB8AC3E}">
        <p14:creationId xmlns:p14="http://schemas.microsoft.com/office/powerpoint/2010/main" val="13952880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The great debate</a:t>
            </a:r>
            <a:endParaRPr lang="en-US" dirty="0"/>
          </a:p>
        </p:txBody>
      </p:sp>
      <p:sp>
        <p:nvSpPr>
          <p:cNvPr id="4" name="Text Placeholder 3"/>
          <p:cNvSpPr>
            <a:spLocks noGrp="1"/>
          </p:cNvSpPr>
          <p:nvPr>
            <p:ph type="body" idx="1"/>
          </p:nvPr>
        </p:nvSpPr>
        <p:spPr/>
        <p:txBody>
          <a:bodyPr>
            <a:normAutofit/>
          </a:bodyPr>
          <a:lstStyle/>
          <a:p>
            <a:pPr marL="293687" indent="-293687">
              <a:buClr>
                <a:srgbClr val="FF9300"/>
              </a:buClr>
              <a:defRPr sz="2400" spc="24">
                <a:latin typeface="Avenir Book"/>
                <a:ea typeface="Avenir Book"/>
                <a:cs typeface="Avenir Book"/>
                <a:sym typeface="Avenir Book"/>
              </a:defRPr>
            </a:pPr>
            <a:r>
              <a:rPr lang="en-US" dirty="0" smtClean="0">
                <a:latin typeface="Avenir Book"/>
                <a:cs typeface="Avenir Book"/>
              </a:rPr>
              <a:t>Create Create two groups for the class</a:t>
            </a:r>
          </a:p>
          <a:p>
            <a:pPr marL="763587" lvl="1" indent="-293687">
              <a:buClr>
                <a:srgbClr val="FF9300"/>
              </a:buClr>
              <a:defRPr sz="2400" spc="24">
                <a:latin typeface="Avenir Book"/>
                <a:ea typeface="Avenir Book"/>
                <a:cs typeface="Avenir Book"/>
                <a:sym typeface="Avenir Book"/>
              </a:defRPr>
            </a:pPr>
            <a:r>
              <a:rPr lang="en-US" dirty="0" smtClean="0">
                <a:latin typeface="Avenir Book"/>
                <a:cs typeface="Avenir Book"/>
              </a:rPr>
              <a:t>Group 1: Graffiti is a crime</a:t>
            </a:r>
          </a:p>
          <a:p>
            <a:pPr marL="763587" lvl="1" indent="-293687">
              <a:buClr>
                <a:srgbClr val="FF9300"/>
              </a:buClr>
              <a:defRPr sz="2400" spc="24">
                <a:latin typeface="Avenir Book"/>
                <a:ea typeface="Avenir Book"/>
                <a:cs typeface="Avenir Book"/>
                <a:sym typeface="Avenir Book"/>
              </a:defRPr>
            </a:pPr>
            <a:r>
              <a:rPr lang="en-US" dirty="0" smtClean="0">
                <a:latin typeface="Avenir Book"/>
                <a:cs typeface="Avenir Book"/>
              </a:rPr>
              <a:t>Group 2: Graffiti is art</a:t>
            </a:r>
          </a:p>
          <a:p>
            <a:pPr marL="293687" indent="-293687">
              <a:buClr>
                <a:srgbClr val="FF9300"/>
              </a:buClr>
              <a:defRPr sz="2400" spc="24">
                <a:latin typeface="Avenir Book"/>
                <a:ea typeface="Avenir Book"/>
                <a:cs typeface="Avenir Book"/>
                <a:sym typeface="Avenir Book"/>
              </a:defRPr>
            </a:pPr>
            <a:r>
              <a:rPr lang="en-US" dirty="0" smtClean="0">
                <a:latin typeface="Avenir Book"/>
                <a:cs typeface="Avenir Book"/>
              </a:rPr>
              <a:t>Rules of the debate:</a:t>
            </a:r>
          </a:p>
          <a:p>
            <a:pPr marL="984250" lvl="1" indent="-514350">
              <a:buAutoNum type="arabicPeriod"/>
            </a:pPr>
            <a:r>
              <a:rPr lang="en-US" sz="2400" dirty="0" smtClean="0">
                <a:latin typeface="Avenir Book"/>
                <a:cs typeface="Avenir Book"/>
              </a:rPr>
              <a:t>Give the groups time to organize their thinking around their group topic.  </a:t>
            </a:r>
          </a:p>
          <a:p>
            <a:pPr marL="984250" lvl="1" indent="-514350">
              <a:buAutoNum type="arabicPeriod"/>
            </a:pPr>
            <a:r>
              <a:rPr lang="en-US" sz="2400" dirty="0" smtClean="0">
                <a:latin typeface="Avenir Book"/>
                <a:cs typeface="Avenir Book"/>
              </a:rPr>
              <a:t>Raise your hand if you want to speak.</a:t>
            </a:r>
          </a:p>
          <a:p>
            <a:pPr marL="984250" lvl="1" indent="-514350">
              <a:buAutoNum type="arabicPeriod"/>
            </a:pPr>
            <a:r>
              <a:rPr lang="en-US" sz="2400" dirty="0" smtClean="0">
                <a:latin typeface="Avenir Book"/>
                <a:cs typeface="Avenir Book"/>
              </a:rPr>
              <a:t>No group can speak two times in a row.</a:t>
            </a:r>
          </a:p>
          <a:p>
            <a:pPr marL="984250" lvl="1" indent="-514350">
              <a:buAutoNum type="arabicPeriod"/>
            </a:pPr>
            <a:r>
              <a:rPr lang="en-US" sz="2400" dirty="0" smtClean="0">
                <a:latin typeface="Avenir Book"/>
                <a:cs typeface="Avenir Book"/>
              </a:rPr>
              <a:t>You will always have a chance for rebuttal to what the other group has said.</a:t>
            </a:r>
          </a:p>
          <a:p>
            <a:pPr marL="984250" lvl="1" indent="-514350">
              <a:buAutoNum type="arabicPeriod"/>
            </a:pPr>
            <a:r>
              <a:rPr lang="en-US" sz="2400" dirty="0" smtClean="0">
                <a:latin typeface="Avenir Book"/>
                <a:cs typeface="Avenir Book"/>
              </a:rPr>
              <a:t>Finish with a closing argument.</a:t>
            </a:r>
            <a:endParaRPr lang="en-US" sz="2400" dirty="0">
              <a:latin typeface="Avenir Book"/>
              <a:cs typeface="Avenir Book"/>
            </a:endParaRPr>
          </a:p>
        </p:txBody>
      </p:sp>
      <p:pic>
        <p:nvPicPr>
          <p:cNvPr id="5" name="Picture 4"/>
          <p:cNvPicPr>
            <a:picLocks noChangeAspect="1"/>
          </p:cNvPicPr>
          <p:nvPr/>
        </p:nvPicPr>
        <p:blipFill>
          <a:blip r:embed="rId2"/>
          <a:stretch>
            <a:fillRect/>
          </a:stretch>
        </p:blipFill>
        <p:spPr>
          <a:xfrm>
            <a:off x="6484243" y="6912801"/>
            <a:ext cx="3467100" cy="2349500"/>
          </a:xfrm>
          <a:prstGeom prst="rect">
            <a:avLst/>
          </a:prstGeom>
        </p:spPr>
      </p:pic>
    </p:spTree>
    <p:extLst>
      <p:ext uri="{BB962C8B-B14F-4D97-AF65-F5344CB8AC3E}">
        <p14:creationId xmlns:p14="http://schemas.microsoft.com/office/powerpoint/2010/main" val="42534021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ext Placeholder 3"/>
          <p:cNvSpPr>
            <a:spLocks noGrp="1"/>
          </p:cNvSpPr>
          <p:nvPr>
            <p:ph type="body" idx="1"/>
          </p:nvPr>
        </p:nvSpPr>
        <p:spPr/>
        <p:txBody>
          <a:bodyPr>
            <a:normAutofit fontScale="85000" lnSpcReduction="20000"/>
          </a:bodyPr>
          <a:lstStyle/>
          <a:p>
            <a:r>
              <a:rPr lang="en-US" dirty="0">
                <a:solidFill>
                  <a:schemeClr val="bg1"/>
                </a:solidFill>
              </a:rPr>
              <a:t>Why has graffiti been illegal for so long?</a:t>
            </a:r>
          </a:p>
          <a:p>
            <a:r>
              <a:rPr lang="en-US" dirty="0">
                <a:solidFill>
                  <a:schemeClr val="bg1"/>
                </a:solidFill>
              </a:rPr>
              <a:t>What about the history of public art? Has the government helped to support murals and other kinds of public art?</a:t>
            </a:r>
          </a:p>
          <a:p>
            <a:r>
              <a:rPr lang="en-US" dirty="0">
                <a:solidFill>
                  <a:schemeClr val="bg1"/>
                </a:solidFill>
              </a:rPr>
              <a:t>Are there mural artists in my community?</a:t>
            </a:r>
          </a:p>
          <a:p>
            <a:r>
              <a:rPr lang="en-US" dirty="0">
                <a:solidFill>
                  <a:schemeClr val="bg1"/>
                </a:solidFill>
              </a:rPr>
              <a:t>How many schools in our district have murals in them, and how were they created?</a:t>
            </a:r>
          </a:p>
          <a:p>
            <a:r>
              <a:rPr lang="en-US" dirty="0">
                <a:solidFill>
                  <a:schemeClr val="bg1"/>
                </a:solidFill>
              </a:rPr>
              <a:t>Has anybody found out what the benefits of having public art around are?</a:t>
            </a:r>
          </a:p>
          <a:p>
            <a:pPr marL="0" indent="0">
              <a:buNone/>
            </a:pPr>
            <a:r>
              <a:rPr lang="en-US" dirty="0" smtClean="0">
                <a:solidFill>
                  <a:schemeClr val="bg1"/>
                </a:solidFill>
              </a:rPr>
              <a:t> </a:t>
            </a:r>
            <a:r>
              <a:rPr lang="en-US" dirty="0">
                <a:solidFill>
                  <a:schemeClr val="bg1"/>
                </a:solidFill>
              </a:rPr>
              <a:t>has graffiti been illegal for so long?</a:t>
            </a:r>
          </a:p>
          <a:p>
            <a:r>
              <a:rPr lang="en-US" dirty="0">
                <a:solidFill>
                  <a:schemeClr val="bg1"/>
                </a:solidFill>
              </a:rPr>
              <a:t>What about the history of public art? Has the government helped to support murals and other kinds of public art?</a:t>
            </a:r>
          </a:p>
          <a:p>
            <a:r>
              <a:rPr lang="en-US" dirty="0">
                <a:solidFill>
                  <a:schemeClr val="bg1"/>
                </a:solidFill>
              </a:rPr>
              <a:t>Are there mural artists in my community?</a:t>
            </a:r>
          </a:p>
          <a:p>
            <a:r>
              <a:rPr lang="en-US" dirty="0">
                <a:solidFill>
                  <a:schemeClr val="bg1"/>
                </a:solidFill>
              </a:rPr>
              <a:t>How many schools in our district have murals in them, and how were they created?</a:t>
            </a:r>
          </a:p>
          <a:p>
            <a:r>
              <a:rPr lang="en-US" dirty="0">
                <a:solidFill>
                  <a:schemeClr val="bg1"/>
                </a:solidFill>
              </a:rPr>
              <a:t>Has anybody found out what the benefits of having public art around are?</a:t>
            </a:r>
          </a:p>
          <a:p>
            <a:endParaRPr lang="en-US" dirty="0"/>
          </a:p>
        </p:txBody>
      </p:sp>
      <p:sp>
        <p:nvSpPr>
          <p:cNvPr id="5" name="Title 2"/>
          <p:cNvSpPr>
            <a:spLocks noGrp="1"/>
          </p:cNvSpPr>
          <p:nvPr>
            <p:ph type="title"/>
          </p:nvPr>
        </p:nvSpPr>
        <p:spPr/>
        <p:txBody>
          <a:bodyPr>
            <a:normAutofit fontScale="90000"/>
          </a:bodyPr>
          <a:lstStyle/>
          <a:p>
            <a:r>
              <a:rPr lang="en-US" dirty="0" smtClean="0"/>
              <a:t>Digging Deeper together</a:t>
            </a:r>
            <a:endParaRPr lang="en-US" dirty="0"/>
          </a:p>
        </p:txBody>
      </p:sp>
      <p:sp>
        <p:nvSpPr>
          <p:cNvPr id="6" name="Text Placeholder 3"/>
          <p:cNvSpPr txBox="1">
            <a:spLocks/>
          </p:cNvSpPr>
          <p:nvPr/>
        </p:nvSpPr>
        <p:spPr>
          <a:xfrm>
            <a:off x="616787" y="1473674"/>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marL="469900" marR="0" indent="-469900" algn="l" defTabSz="584200" rtl="0" latinLnBrk="0">
              <a:lnSpc>
                <a:spcPct val="100000"/>
              </a:lnSpc>
              <a:spcBef>
                <a:spcPts val="1800"/>
              </a:spcBef>
              <a:spcAft>
                <a:spcPts val="0"/>
              </a:spcAft>
              <a:buClrTx/>
              <a:buSzPct val="111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a:lstStyle>
          <a:p>
            <a:pPr marL="0" indent="0">
              <a:buClr>
                <a:srgbClr val="FF8000"/>
              </a:buClr>
              <a:buNone/>
            </a:pPr>
            <a:endParaRPr lang="en-US" sz="2200" dirty="0" smtClean="0">
              <a:solidFill>
                <a:schemeClr val="tx1"/>
              </a:solidFill>
              <a:latin typeface="Avenir Book"/>
              <a:cs typeface="Avenir Book"/>
            </a:endParaRPr>
          </a:p>
          <a:p>
            <a:pPr>
              <a:buClr>
                <a:srgbClr val="FF8000"/>
              </a:buClr>
            </a:pPr>
            <a:r>
              <a:rPr lang="en-US" sz="2200" dirty="0" smtClean="0">
                <a:solidFill>
                  <a:schemeClr val="tx1"/>
                </a:solidFill>
                <a:latin typeface="Avenir Book"/>
                <a:cs typeface="Avenir Book"/>
              </a:rPr>
              <a:t>What about the history of public art? Has the government helped to support murals and other kinds of public art?</a:t>
            </a:r>
          </a:p>
          <a:p>
            <a:pPr marL="0" indent="0">
              <a:buClr>
                <a:srgbClr val="FF8000"/>
              </a:buClr>
              <a:buNone/>
            </a:pPr>
            <a:endParaRPr lang="en-US" sz="2200" dirty="0" smtClean="0">
              <a:solidFill>
                <a:schemeClr val="tx1"/>
              </a:solidFill>
              <a:latin typeface="Avenir Book"/>
              <a:cs typeface="Avenir Book"/>
            </a:endParaRPr>
          </a:p>
          <a:p>
            <a:pPr>
              <a:buClr>
                <a:srgbClr val="FF8000"/>
              </a:buClr>
            </a:pPr>
            <a:r>
              <a:rPr lang="en-US" sz="2200" dirty="0" smtClean="0">
                <a:solidFill>
                  <a:schemeClr val="tx1"/>
                </a:solidFill>
                <a:latin typeface="Avenir Book"/>
                <a:cs typeface="Avenir Book"/>
              </a:rPr>
              <a:t>Are there mural artists in my community?</a:t>
            </a:r>
          </a:p>
          <a:p>
            <a:pPr marL="0" indent="0">
              <a:buClr>
                <a:srgbClr val="FF8000"/>
              </a:buClr>
              <a:buNone/>
            </a:pPr>
            <a:endParaRPr lang="en-US" sz="2200" dirty="0" smtClean="0">
              <a:solidFill>
                <a:schemeClr val="tx1"/>
              </a:solidFill>
              <a:latin typeface="Avenir Book"/>
              <a:cs typeface="Avenir Book"/>
            </a:endParaRPr>
          </a:p>
          <a:p>
            <a:pPr>
              <a:buClr>
                <a:srgbClr val="FF8000"/>
              </a:buClr>
            </a:pPr>
            <a:r>
              <a:rPr lang="en-US" sz="2200" dirty="0" smtClean="0">
                <a:solidFill>
                  <a:schemeClr val="tx1"/>
                </a:solidFill>
                <a:latin typeface="Avenir Book"/>
                <a:cs typeface="Avenir Book"/>
              </a:rPr>
              <a:t>How many schools in our district have murals in them, and how were they created?</a:t>
            </a:r>
          </a:p>
          <a:p>
            <a:pPr marL="0" indent="0">
              <a:buClr>
                <a:srgbClr val="FF8000"/>
              </a:buClr>
              <a:buNone/>
            </a:pPr>
            <a:endParaRPr lang="en-US" sz="2200" dirty="0" smtClean="0">
              <a:solidFill>
                <a:schemeClr val="tx1"/>
              </a:solidFill>
              <a:latin typeface="Avenir Book"/>
              <a:cs typeface="Avenir Book"/>
            </a:endParaRPr>
          </a:p>
          <a:p>
            <a:pPr>
              <a:buClr>
                <a:srgbClr val="FF8000"/>
              </a:buClr>
            </a:pPr>
            <a:r>
              <a:rPr lang="en-US" sz="2200" dirty="0" smtClean="0">
                <a:solidFill>
                  <a:schemeClr val="tx1"/>
                </a:solidFill>
                <a:latin typeface="Avenir Book"/>
                <a:cs typeface="Avenir Book"/>
              </a:rPr>
              <a:t>What are the benefits of having public art in our communities?</a:t>
            </a:r>
            <a:endParaRPr lang="en-US" sz="2200" dirty="0">
              <a:solidFill>
                <a:schemeClr val="tx1"/>
              </a:solidFill>
              <a:latin typeface="Avenir Book"/>
              <a:cs typeface="Avenir Book"/>
            </a:endParaRPr>
          </a:p>
        </p:txBody>
      </p:sp>
      <p:pic>
        <p:nvPicPr>
          <p:cNvPr id="7" name="Picture 6"/>
          <p:cNvPicPr>
            <a:picLocks noChangeAspect="1"/>
          </p:cNvPicPr>
          <p:nvPr/>
        </p:nvPicPr>
        <p:blipFill rotWithShape="1">
          <a:blip r:embed="rId2"/>
          <a:srcRect t="12913"/>
          <a:stretch/>
        </p:blipFill>
        <p:spPr>
          <a:xfrm>
            <a:off x="197575" y="6321321"/>
            <a:ext cx="4589307" cy="3996679"/>
          </a:xfrm>
          <a:prstGeom prst="rect">
            <a:avLst/>
          </a:prstGeom>
        </p:spPr>
      </p:pic>
      <p:sp>
        <p:nvSpPr>
          <p:cNvPr id="9" name="Shape 146"/>
          <p:cNvSpPr txBox="1">
            <a:spLocks/>
          </p:cNvSpPr>
          <p:nvPr/>
        </p:nvSpPr>
        <p:spPr>
          <a:xfrm>
            <a:off x="451606" y="1749652"/>
            <a:ext cx="12038146" cy="4966752"/>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68"/>
                  <a:pt x="0" y="598"/>
                </a:cubicBezTo>
                <a:lnTo>
                  <a:pt x="0" y="20327"/>
                </a:lnTo>
                <a:cubicBezTo>
                  <a:pt x="0" y="20405"/>
                  <a:pt x="17" y="20480"/>
                  <a:pt x="46" y="20548"/>
                </a:cubicBezTo>
                <a:lnTo>
                  <a:pt x="13" y="21600"/>
                </a:lnTo>
                <a:lnTo>
                  <a:pt x="807" y="20926"/>
                </a:lnTo>
                <a:lnTo>
                  <a:pt x="20960" y="20926"/>
                </a:lnTo>
                <a:cubicBezTo>
                  <a:pt x="21313" y="20926"/>
                  <a:pt x="21600" y="20658"/>
                  <a:pt x="21600" y="20327"/>
                </a:cubicBezTo>
                <a:lnTo>
                  <a:pt x="21600" y="598"/>
                </a:lnTo>
                <a:cubicBezTo>
                  <a:pt x="21600" y="268"/>
                  <a:pt x="21313" y="0"/>
                  <a:pt x="20960" y="0"/>
                </a:cubicBezTo>
                <a:lnTo>
                  <a:pt x="640" y="0"/>
                </a:lnTo>
                <a:close/>
              </a:path>
            </a:pathLst>
          </a:custGeom>
          <a:ln w="63500">
            <a:solidFill>
              <a:srgbClr val="2AD5D6"/>
            </a:solidFill>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marL="469900" marR="0" indent="-469900" algn="l" defTabSz="584200" rtl="0" latinLnBrk="0">
              <a:lnSpc>
                <a:spcPct val="100000"/>
              </a:lnSpc>
              <a:spcBef>
                <a:spcPts val="1800"/>
              </a:spcBef>
              <a:spcAft>
                <a:spcPts val="0"/>
              </a:spcAft>
              <a:buClrTx/>
              <a:buSzPct val="111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a:lstStyle>
          <a:p>
            <a:endParaRPr lang="en-US" dirty="0"/>
          </a:p>
        </p:txBody>
      </p:sp>
    </p:spTree>
    <p:extLst>
      <p:ext uri="{BB962C8B-B14F-4D97-AF65-F5344CB8AC3E}">
        <p14:creationId xmlns:p14="http://schemas.microsoft.com/office/powerpoint/2010/main" val="16682860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1500" y="1603020"/>
            <a:ext cx="11861800" cy="0"/>
          </a:xfrm>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Have you thought About…</a:t>
            </a:r>
            <a:endParaRPr lang="en-US" dirty="0"/>
          </a:p>
        </p:txBody>
      </p:sp>
      <p:sp>
        <p:nvSpPr>
          <p:cNvPr id="4" name="Text Placeholder 3"/>
          <p:cNvSpPr>
            <a:spLocks noGrp="1"/>
          </p:cNvSpPr>
          <p:nvPr>
            <p:ph type="body" idx="1"/>
          </p:nvPr>
        </p:nvSpPr>
        <p:spPr>
          <a:xfrm>
            <a:off x="571500" y="2000940"/>
            <a:ext cx="11861800" cy="7226300"/>
          </a:xfrm>
        </p:spPr>
        <p:txBody>
          <a:bodyPr>
            <a:normAutofit/>
          </a:bodyPr>
          <a:lstStyle/>
          <a:p>
            <a:pPr>
              <a:buClr>
                <a:srgbClr val="FF8000"/>
              </a:buClr>
            </a:pPr>
            <a:r>
              <a:rPr lang="en-US" sz="2400" dirty="0">
                <a:latin typeface="Avenir Book"/>
                <a:cs typeface="Avenir Book"/>
              </a:rPr>
              <a:t>Having a mural at your school? It’s easier than you think. All you need is a group of students willing to undertake the task, some awesome adults to support them, and a blank wall so you can create</a:t>
            </a:r>
            <a:r>
              <a:rPr lang="en-US" sz="2400" dirty="0" smtClean="0">
                <a:latin typeface="Avenir Book"/>
                <a:cs typeface="Avenir Book"/>
              </a:rPr>
              <a:t>!</a:t>
            </a:r>
            <a:endParaRPr lang="en-US" sz="2400" dirty="0">
              <a:latin typeface="Avenir Book"/>
              <a:cs typeface="Avenir Book"/>
            </a:endParaRPr>
          </a:p>
          <a:p>
            <a:pPr>
              <a:buClr>
                <a:srgbClr val="FF8000"/>
              </a:buClr>
            </a:pPr>
            <a:r>
              <a:rPr lang="en-US" sz="2400" dirty="0" smtClean="0">
                <a:latin typeface="Avenir Book"/>
                <a:cs typeface="Avenir Book"/>
              </a:rPr>
              <a:t>Why </a:t>
            </a:r>
            <a:r>
              <a:rPr lang="en-US" sz="2400" dirty="0">
                <a:latin typeface="Avenir Book"/>
                <a:cs typeface="Avenir Book"/>
              </a:rPr>
              <a:t>not have a contest to see whose drawing gets to be turned into the school mural? Then, get everyone together to help pitch in, with some support from your art teacher you can do it! The best part? </a:t>
            </a:r>
            <a:r>
              <a:rPr lang="en-US" sz="2400" dirty="0" smtClean="0">
                <a:latin typeface="Avenir Book"/>
                <a:cs typeface="Avenir Book"/>
              </a:rPr>
              <a:t>The </a:t>
            </a:r>
            <a:r>
              <a:rPr lang="en-US" sz="2400" dirty="0">
                <a:latin typeface="Avenir Book"/>
                <a:cs typeface="Avenir Book"/>
              </a:rPr>
              <a:t>art becomes a part of that school forever, now that’s powerful! </a:t>
            </a:r>
          </a:p>
        </p:txBody>
      </p:sp>
      <p:sp>
        <p:nvSpPr>
          <p:cNvPr id="5" name="Shape 140"/>
          <p:cNvSpPr/>
          <p:nvPr/>
        </p:nvSpPr>
        <p:spPr>
          <a:xfrm rot="10800000" flipH="1">
            <a:off x="360935" y="1918969"/>
            <a:ext cx="12114642" cy="3019561"/>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37"/>
                  <a:pt x="0" y="529"/>
                </a:cubicBezTo>
                <a:lnTo>
                  <a:pt x="0" y="20475"/>
                </a:lnTo>
                <a:cubicBezTo>
                  <a:pt x="0" y="20544"/>
                  <a:pt x="17" y="20608"/>
                  <a:pt x="46" y="20669"/>
                </a:cubicBezTo>
                <a:lnTo>
                  <a:pt x="13" y="21600"/>
                </a:lnTo>
                <a:lnTo>
                  <a:pt x="808" y="21003"/>
                </a:lnTo>
                <a:lnTo>
                  <a:pt x="20960" y="21003"/>
                </a:lnTo>
                <a:cubicBezTo>
                  <a:pt x="21313" y="21003"/>
                  <a:pt x="21600" y="20767"/>
                  <a:pt x="21600" y="20475"/>
                </a:cubicBezTo>
                <a:lnTo>
                  <a:pt x="21600" y="529"/>
                </a:lnTo>
                <a:cubicBezTo>
                  <a:pt x="21600" y="237"/>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6" name="Picture 5"/>
          <p:cNvPicPr>
            <a:picLocks noChangeAspect="1"/>
          </p:cNvPicPr>
          <p:nvPr/>
        </p:nvPicPr>
        <p:blipFill rotWithShape="1">
          <a:blip r:embed="rId2"/>
          <a:srcRect l="54602" t="12816" b="24134"/>
          <a:stretch/>
        </p:blipFill>
        <p:spPr>
          <a:xfrm>
            <a:off x="366929" y="5361834"/>
            <a:ext cx="4998490" cy="3471083"/>
          </a:xfrm>
          <a:prstGeom prst="rect">
            <a:avLst/>
          </a:prstGeom>
        </p:spPr>
      </p:pic>
      <p:pic>
        <p:nvPicPr>
          <p:cNvPr id="7" name="Picture 6"/>
          <p:cNvPicPr>
            <a:picLocks noChangeAspect="1"/>
          </p:cNvPicPr>
          <p:nvPr/>
        </p:nvPicPr>
        <p:blipFill>
          <a:blip r:embed="rId3"/>
          <a:stretch>
            <a:fillRect/>
          </a:stretch>
        </p:blipFill>
        <p:spPr>
          <a:xfrm>
            <a:off x="5537973" y="5361833"/>
            <a:ext cx="6968702" cy="3484351"/>
          </a:xfrm>
          <a:prstGeom prst="rect">
            <a:avLst/>
          </a:prstGeom>
        </p:spPr>
      </p:pic>
      <p:sp>
        <p:nvSpPr>
          <p:cNvPr id="8" name="TextBox 7"/>
          <p:cNvSpPr txBox="1"/>
          <p:nvPr/>
        </p:nvSpPr>
        <p:spPr>
          <a:xfrm>
            <a:off x="7140997" y="8884271"/>
            <a:ext cx="539102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r>
              <a:rPr kumimoji="0" lang="en-US" sz="1600" b="0" i="0" u="none" strike="noStrike" cap="none" spc="28" normalizeH="0" baseline="0" dirty="0" smtClean="0">
                <a:ln>
                  <a:noFill/>
                </a:ln>
                <a:solidFill>
                  <a:srgbClr val="5C5C5C"/>
                </a:solidFill>
                <a:effectLst/>
                <a:uFillTx/>
                <a:sym typeface="Iowan Old Style Italic"/>
              </a:rPr>
              <a:t>Images</a:t>
            </a:r>
            <a:r>
              <a:rPr lang="en-US" sz="1600" dirty="0"/>
              <a:t> from http://</a:t>
            </a:r>
            <a:r>
              <a:rPr lang="en-US" sz="1600" dirty="0" err="1"/>
              <a:t>fabcrew.com</a:t>
            </a:r>
            <a:r>
              <a:rPr lang="en-US" sz="1600" dirty="0"/>
              <a:t>/</a:t>
            </a:r>
            <a:endParaRPr kumimoji="0" lang="en-US" sz="1600" b="0" i="0" u="none" strike="noStrike" cap="none" spc="28" normalizeH="0" baseline="0" dirty="0">
              <a:ln>
                <a:noFill/>
              </a:ln>
              <a:solidFill>
                <a:srgbClr val="5C5C5C"/>
              </a:solidFill>
              <a:effectLst/>
              <a:uFillTx/>
              <a:sym typeface="Iowan Old Style Italic"/>
            </a:endParaRPr>
          </a:p>
        </p:txBody>
      </p:sp>
    </p:spTree>
    <p:extLst>
      <p:ext uri="{BB962C8B-B14F-4D97-AF65-F5344CB8AC3E}">
        <p14:creationId xmlns:p14="http://schemas.microsoft.com/office/powerpoint/2010/main" val="42925391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1500" y="1115800"/>
            <a:ext cx="11861800" cy="0"/>
          </a:xfrm>
        </p:spPr>
        <p:txBody>
          <a:bodyPr/>
          <a:lstStyle/>
          <a:p>
            <a:endParaRPr lang="en-US"/>
          </a:p>
        </p:txBody>
      </p:sp>
      <p:sp>
        <p:nvSpPr>
          <p:cNvPr id="3" name="Title 2"/>
          <p:cNvSpPr>
            <a:spLocks noGrp="1"/>
          </p:cNvSpPr>
          <p:nvPr>
            <p:ph type="title"/>
          </p:nvPr>
        </p:nvSpPr>
        <p:spPr>
          <a:xfrm>
            <a:off x="571500" y="157809"/>
            <a:ext cx="11861800" cy="723900"/>
          </a:xfrm>
        </p:spPr>
        <p:txBody>
          <a:bodyPr>
            <a:normAutofit fontScale="90000"/>
          </a:bodyPr>
          <a:lstStyle/>
          <a:p>
            <a:r>
              <a:rPr lang="en-US" dirty="0" smtClean="0"/>
              <a:t>project #1: Calligraphy</a:t>
            </a:r>
            <a:endParaRPr lang="en-US" dirty="0">
              <a:solidFill>
                <a:schemeClr val="tx2"/>
              </a:solidFill>
            </a:endParaRPr>
          </a:p>
        </p:txBody>
      </p:sp>
      <p:sp>
        <p:nvSpPr>
          <p:cNvPr id="4" name="Text Placeholder 3"/>
          <p:cNvSpPr>
            <a:spLocks noGrp="1"/>
          </p:cNvSpPr>
          <p:nvPr>
            <p:ph type="body" idx="1"/>
          </p:nvPr>
        </p:nvSpPr>
        <p:spPr>
          <a:xfrm>
            <a:off x="556198" y="1313808"/>
            <a:ext cx="11861800" cy="7226300"/>
          </a:xfrm>
        </p:spPr>
        <p:txBody>
          <a:bodyPr/>
          <a:lstStyle/>
          <a:p>
            <a:pPr>
              <a:buClr>
                <a:srgbClr val="FF8000"/>
              </a:buClr>
            </a:pPr>
            <a:r>
              <a:rPr lang="en-US" dirty="0">
                <a:latin typeface="Avenir Book"/>
                <a:cs typeface="Avenir Book"/>
                <a:hlinkClick r:id="rId2"/>
              </a:rPr>
              <a:t>https://</a:t>
            </a:r>
            <a:r>
              <a:rPr lang="en-US" dirty="0" smtClean="0">
                <a:latin typeface="Avenir Book"/>
                <a:cs typeface="Avenir Book"/>
                <a:hlinkClick r:id="rId2"/>
              </a:rPr>
              <a:t>www.youtube.com/watch?v=6BHPAVAJME8&amp;feature=youtu.be</a:t>
            </a:r>
            <a:endParaRPr lang="en-US" dirty="0" smtClean="0">
              <a:latin typeface="Avenir Book"/>
              <a:cs typeface="Avenir Book"/>
            </a:endParaRPr>
          </a:p>
          <a:p>
            <a:pPr>
              <a:buClr>
                <a:srgbClr val="FF8000"/>
              </a:buClr>
            </a:pPr>
            <a:r>
              <a:rPr lang="en-US" sz="2800" dirty="0" smtClean="0">
                <a:latin typeface="Avenir Book"/>
                <a:cs typeface="Avenir Book"/>
              </a:rPr>
              <a:t>What you’ll need: thick watercolor paper, paint markers, pencil for sketching, colored pencils, and a ruler</a:t>
            </a:r>
          </a:p>
          <a:p>
            <a:pPr>
              <a:buClr>
                <a:srgbClr val="FF8000"/>
              </a:buClr>
            </a:pPr>
            <a:r>
              <a:rPr lang="en-US" sz="2800" dirty="0" smtClean="0">
                <a:latin typeface="Avenir Book"/>
                <a:cs typeface="Avenir Book"/>
              </a:rPr>
              <a:t>Remember, sketch out your design first. This can be your name, the name of your school, a team you play on, really any words!</a:t>
            </a:r>
          </a:p>
          <a:p>
            <a:pPr>
              <a:buClr>
                <a:srgbClr val="FF8000"/>
              </a:buClr>
            </a:pPr>
            <a:r>
              <a:rPr lang="en-US" sz="2800" dirty="0" smtClean="0">
                <a:latin typeface="Avenir Book"/>
                <a:cs typeface="Avenir Book"/>
              </a:rPr>
              <a:t>Next, add some color around the words with your colored pencils</a:t>
            </a:r>
          </a:p>
          <a:p>
            <a:pPr>
              <a:buClr>
                <a:srgbClr val="FF8000"/>
              </a:buClr>
            </a:pPr>
            <a:r>
              <a:rPr lang="en-US" sz="2800" dirty="0" smtClean="0">
                <a:latin typeface="Avenir Book"/>
                <a:cs typeface="Avenir Book"/>
              </a:rPr>
              <a:t>Fill in your letters with the pens, and put any kinds of accents on your work that you want!</a:t>
            </a:r>
            <a:endParaRPr lang="en-US" sz="2800" dirty="0">
              <a:latin typeface="Avenir Book"/>
              <a:cs typeface="Avenir Book"/>
            </a:endParaRPr>
          </a:p>
        </p:txBody>
      </p:sp>
      <p:pic>
        <p:nvPicPr>
          <p:cNvPr id="5" name="Picture 4"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846" y="6080524"/>
            <a:ext cx="6845169" cy="3357804"/>
          </a:xfrm>
          <a:prstGeom prst="rect">
            <a:avLst/>
          </a:prstGeom>
        </p:spPr>
      </p:pic>
    </p:spTree>
    <p:extLst>
      <p:ext uri="{BB962C8B-B14F-4D97-AF65-F5344CB8AC3E}">
        <p14:creationId xmlns:p14="http://schemas.microsoft.com/office/powerpoint/2010/main" val="188656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Project #2: Spray paint art</a:t>
            </a:r>
            <a:endParaRPr lang="en-US" dirty="0"/>
          </a:p>
        </p:txBody>
      </p:sp>
      <p:sp>
        <p:nvSpPr>
          <p:cNvPr id="4" name="Text Placeholder 3"/>
          <p:cNvSpPr>
            <a:spLocks noGrp="1"/>
          </p:cNvSpPr>
          <p:nvPr>
            <p:ph type="body" idx="1"/>
          </p:nvPr>
        </p:nvSpPr>
        <p:spPr/>
        <p:txBody>
          <a:bodyPr/>
          <a:lstStyle/>
          <a:p>
            <a:pPr>
              <a:buClr>
                <a:srgbClr val="FF8000"/>
              </a:buClr>
            </a:pPr>
            <a:r>
              <a:rPr lang="en-US" dirty="0" smtClean="0">
                <a:latin typeface="Avenir Book"/>
                <a:cs typeface="Avenir Book"/>
                <a:hlinkClick r:id="rId3"/>
              </a:rPr>
              <a:t>Check out another awesome project from this video series </a:t>
            </a:r>
            <a:endParaRPr lang="en-US" dirty="0">
              <a:latin typeface="Avenir Book"/>
              <a:cs typeface="Avenir Book"/>
              <a:hlinkClick r:id="rId3"/>
            </a:endParaRPr>
          </a:p>
        </p:txBody>
      </p:sp>
      <p:pic>
        <p:nvPicPr>
          <p:cNvPr id="5" name="bc-AhHAtydA"/>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5762845" y="5926238"/>
            <a:ext cx="6920333" cy="3471082"/>
          </a:xfrm>
          <a:prstGeom prst="rect">
            <a:avLst/>
          </a:prstGeom>
        </p:spPr>
      </p:pic>
      <p:pic>
        <p:nvPicPr>
          <p:cNvPr id="6" name="Picture 5" descr="pain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525" y="2453350"/>
            <a:ext cx="5204721" cy="4475488"/>
          </a:xfrm>
          <a:prstGeom prst="rect">
            <a:avLst/>
          </a:prstGeom>
        </p:spPr>
      </p:pic>
      <p:pic>
        <p:nvPicPr>
          <p:cNvPr id="7" name="Picture 6" descr="spray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2345" y="2464407"/>
            <a:ext cx="3168527" cy="3384073"/>
          </a:xfrm>
          <a:prstGeom prst="rect">
            <a:avLst/>
          </a:prstGeom>
        </p:spPr>
      </p:pic>
      <p:pic>
        <p:nvPicPr>
          <p:cNvPr id="8" name="Picture 7" descr="Blank canva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704" y="7055045"/>
            <a:ext cx="5221812" cy="2325538"/>
          </a:xfrm>
          <a:prstGeom prst="rect">
            <a:avLst/>
          </a:prstGeom>
        </p:spPr>
      </p:pic>
      <p:pic>
        <p:nvPicPr>
          <p:cNvPr id="9" name="Picture 8" descr="orange.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5847" y="2453957"/>
            <a:ext cx="3637306" cy="3415841"/>
          </a:xfrm>
          <a:prstGeom prst="rect">
            <a:avLst/>
          </a:prstGeom>
        </p:spPr>
      </p:pic>
    </p:spTree>
    <p:extLst>
      <p:ext uri="{BB962C8B-B14F-4D97-AF65-F5344CB8AC3E}">
        <p14:creationId xmlns:p14="http://schemas.microsoft.com/office/powerpoint/2010/main" val="37930181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Books for Further reading</a:t>
            </a:r>
            <a:endParaRPr lang="en-US" dirty="0"/>
          </a:p>
        </p:txBody>
      </p:sp>
      <p:sp>
        <p:nvSpPr>
          <p:cNvPr id="4" name="Text Placeholder 3"/>
          <p:cNvSpPr>
            <a:spLocks noGrp="1"/>
          </p:cNvSpPr>
          <p:nvPr>
            <p:ph type="body" idx="1"/>
          </p:nvPr>
        </p:nvSpPr>
        <p:spPr>
          <a:xfrm>
            <a:off x="6830519" y="1834313"/>
            <a:ext cx="6174281" cy="7477590"/>
          </a:xfrm>
        </p:spPr>
        <p:txBody>
          <a:bodyPr>
            <a:noAutofit/>
          </a:bodyPr>
          <a:lstStyle/>
          <a:p>
            <a:pPr>
              <a:buClr>
                <a:srgbClr val="FF8000"/>
              </a:buClr>
            </a:pPr>
            <a:r>
              <a:rPr lang="en-US" sz="3100" dirty="0">
                <a:latin typeface="Avenir Oblique"/>
                <a:cs typeface="Avenir Oblique"/>
              </a:rPr>
              <a:t>The Lost </a:t>
            </a:r>
            <a:r>
              <a:rPr lang="en-US" sz="3100" dirty="0" err="1">
                <a:latin typeface="Avenir Oblique"/>
                <a:cs typeface="Avenir Oblique"/>
              </a:rPr>
              <a:t>Boyz</a:t>
            </a:r>
            <a:r>
              <a:rPr lang="en-US" sz="3100" dirty="0">
                <a:latin typeface="Avenir Oblique"/>
                <a:cs typeface="Avenir Oblique"/>
              </a:rPr>
              <a:t>: A Dark Side of Graffiti (Justin Rollins</a:t>
            </a:r>
            <a:r>
              <a:rPr lang="en-US" sz="3100" dirty="0" smtClean="0">
                <a:latin typeface="Avenir Oblique"/>
                <a:cs typeface="Avenir Oblique"/>
              </a:rPr>
              <a:t>)</a:t>
            </a:r>
            <a:endParaRPr lang="en-US" sz="3100" dirty="0">
              <a:latin typeface="Avenir Oblique"/>
              <a:cs typeface="Avenir Oblique"/>
            </a:endParaRPr>
          </a:p>
          <a:p>
            <a:pPr>
              <a:buClr>
                <a:srgbClr val="FF8000"/>
              </a:buClr>
            </a:pPr>
            <a:r>
              <a:rPr lang="en-US" sz="3100" dirty="0" smtClean="0">
                <a:latin typeface="Avenir Oblique"/>
                <a:cs typeface="Avenir Oblique"/>
              </a:rPr>
              <a:t>Graffiti </a:t>
            </a:r>
            <a:r>
              <a:rPr lang="en-US" sz="3100" dirty="0">
                <a:latin typeface="Avenir Oblique"/>
                <a:cs typeface="Avenir Oblique"/>
              </a:rPr>
              <a:t>Knight (Karen Bass</a:t>
            </a:r>
            <a:r>
              <a:rPr lang="en-US" sz="3100" dirty="0" smtClean="0">
                <a:latin typeface="Avenir Oblique"/>
                <a:cs typeface="Avenir Oblique"/>
              </a:rPr>
              <a:t>)</a:t>
            </a:r>
          </a:p>
          <a:p>
            <a:pPr>
              <a:buClr>
                <a:srgbClr val="FF8000"/>
              </a:buClr>
            </a:pPr>
            <a:r>
              <a:rPr lang="en-US" sz="3100" dirty="0" smtClean="0">
                <a:latin typeface="Avenir Oblique"/>
                <a:cs typeface="Avenir Oblique"/>
              </a:rPr>
              <a:t>The </a:t>
            </a:r>
            <a:r>
              <a:rPr lang="en-US" sz="3100" dirty="0">
                <a:latin typeface="Avenir Oblique"/>
                <a:cs typeface="Avenir Oblique"/>
              </a:rPr>
              <a:t>Class Mural: Reason with Shapes and Their Attributes (Justine Price</a:t>
            </a:r>
            <a:r>
              <a:rPr lang="en-US" sz="3100" dirty="0" smtClean="0">
                <a:latin typeface="Avenir Oblique"/>
                <a:cs typeface="Avenir Oblique"/>
              </a:rPr>
              <a:t>)</a:t>
            </a:r>
          </a:p>
          <a:p>
            <a:pPr>
              <a:buClr>
                <a:srgbClr val="FF8000"/>
              </a:buClr>
            </a:pPr>
            <a:r>
              <a:rPr lang="en-US" sz="3100" dirty="0" smtClean="0">
                <a:latin typeface="Avenir Oblique"/>
                <a:cs typeface="Avenir Oblique"/>
              </a:rPr>
              <a:t>Philadelphia </a:t>
            </a:r>
            <a:r>
              <a:rPr lang="en-US" sz="3100" dirty="0">
                <a:latin typeface="Avenir Oblique"/>
                <a:cs typeface="Avenir Oblique"/>
              </a:rPr>
              <a:t>Murals and the Stories they Tell (Jane Golden</a:t>
            </a:r>
            <a:r>
              <a:rPr lang="en-US" sz="3100" dirty="0" smtClean="0">
                <a:latin typeface="Avenir Oblique"/>
                <a:cs typeface="Avenir Oblique"/>
              </a:rPr>
              <a:t>)</a:t>
            </a:r>
            <a:endParaRPr lang="en-US" sz="3100" dirty="0">
              <a:latin typeface="Avenir Oblique"/>
              <a:cs typeface="Avenir Oblique"/>
            </a:endParaRPr>
          </a:p>
          <a:p>
            <a:pPr>
              <a:buClr>
                <a:srgbClr val="FF8000"/>
              </a:buClr>
            </a:pPr>
            <a:r>
              <a:rPr lang="en-US" sz="3100" dirty="0" smtClean="0">
                <a:latin typeface="Avenir Oblique"/>
                <a:cs typeface="Avenir Oblique"/>
              </a:rPr>
              <a:t>Large </a:t>
            </a:r>
            <a:r>
              <a:rPr lang="en-US" sz="3100" dirty="0">
                <a:latin typeface="Avenir Oblique"/>
                <a:cs typeface="Avenir Oblique"/>
              </a:rPr>
              <a:t>Art in Small Places: Discovering the California Mural Towns (Kevin Bruce</a:t>
            </a:r>
            <a:r>
              <a:rPr lang="en-US" sz="3100" dirty="0" smtClean="0">
                <a:latin typeface="Avenir Oblique"/>
                <a:cs typeface="Avenir Oblique"/>
              </a:rPr>
              <a:t>)</a:t>
            </a:r>
          </a:p>
          <a:p>
            <a:pPr>
              <a:buClr>
                <a:srgbClr val="FF8000"/>
              </a:buClr>
            </a:pPr>
            <a:r>
              <a:rPr lang="en-US" sz="3100" dirty="0" smtClean="0">
                <a:latin typeface="Avenir Oblique"/>
                <a:cs typeface="Avenir Oblique"/>
              </a:rPr>
              <a:t>War </a:t>
            </a:r>
            <a:r>
              <a:rPr lang="en-US" sz="3100" dirty="0">
                <a:latin typeface="Avenir Oblique"/>
                <a:cs typeface="Avenir Oblique"/>
              </a:rPr>
              <a:t>Art: Murals and Graffiti- Military Life, Power, and Subversion (Wayne </a:t>
            </a:r>
            <a:r>
              <a:rPr lang="en-US" sz="3100" dirty="0" err="1" smtClean="0">
                <a:latin typeface="Avenir Oblique"/>
                <a:cs typeface="Avenir Oblique"/>
              </a:rPr>
              <a:t>Cocroft</a:t>
            </a:r>
            <a:r>
              <a:rPr lang="en-US" sz="3100" dirty="0" smtClean="0">
                <a:latin typeface="Avenir Oblique"/>
                <a:cs typeface="Avenir Oblique"/>
              </a:rPr>
              <a:t>)</a:t>
            </a:r>
          </a:p>
        </p:txBody>
      </p:sp>
      <p:pic>
        <p:nvPicPr>
          <p:cNvPr id="5" name="Picture 4"/>
          <p:cNvPicPr>
            <a:picLocks noChangeAspect="1"/>
          </p:cNvPicPr>
          <p:nvPr/>
        </p:nvPicPr>
        <p:blipFill>
          <a:blip r:embed="rId2"/>
          <a:stretch>
            <a:fillRect/>
          </a:stretch>
        </p:blipFill>
        <p:spPr>
          <a:xfrm>
            <a:off x="587403" y="1801054"/>
            <a:ext cx="1887484" cy="2770618"/>
          </a:xfrm>
          <a:prstGeom prst="rect">
            <a:avLst/>
          </a:prstGeom>
        </p:spPr>
      </p:pic>
      <p:pic>
        <p:nvPicPr>
          <p:cNvPr id="6" name="Picture 5"/>
          <p:cNvPicPr>
            <a:picLocks noChangeAspect="1"/>
          </p:cNvPicPr>
          <p:nvPr/>
        </p:nvPicPr>
        <p:blipFill rotWithShape="1">
          <a:blip r:embed="rId3"/>
          <a:srcRect b="-2669"/>
          <a:stretch/>
        </p:blipFill>
        <p:spPr>
          <a:xfrm>
            <a:off x="5165231" y="4793727"/>
            <a:ext cx="1559431" cy="2487079"/>
          </a:xfrm>
          <a:prstGeom prst="rect">
            <a:avLst/>
          </a:prstGeom>
        </p:spPr>
      </p:pic>
      <p:pic>
        <p:nvPicPr>
          <p:cNvPr id="8" name="Picture 7"/>
          <p:cNvPicPr>
            <a:picLocks noChangeAspect="1"/>
          </p:cNvPicPr>
          <p:nvPr/>
        </p:nvPicPr>
        <p:blipFill rotWithShape="1">
          <a:blip r:embed="rId4"/>
          <a:srcRect b="5395"/>
          <a:stretch/>
        </p:blipFill>
        <p:spPr>
          <a:xfrm>
            <a:off x="2639235" y="4778429"/>
            <a:ext cx="2366217" cy="2502378"/>
          </a:xfrm>
          <a:prstGeom prst="rect">
            <a:avLst/>
          </a:prstGeom>
        </p:spPr>
      </p:pic>
      <p:pic>
        <p:nvPicPr>
          <p:cNvPr id="10" name="Picture 9"/>
          <p:cNvPicPr>
            <a:picLocks noChangeAspect="1"/>
          </p:cNvPicPr>
          <p:nvPr/>
        </p:nvPicPr>
        <p:blipFill>
          <a:blip r:embed="rId5"/>
          <a:stretch>
            <a:fillRect/>
          </a:stretch>
        </p:blipFill>
        <p:spPr>
          <a:xfrm>
            <a:off x="579151" y="4775574"/>
            <a:ext cx="1908976" cy="2533454"/>
          </a:xfrm>
          <a:prstGeom prst="rect">
            <a:avLst/>
          </a:prstGeom>
        </p:spPr>
      </p:pic>
      <p:pic>
        <p:nvPicPr>
          <p:cNvPr id="11" name="Picture 10"/>
          <p:cNvPicPr>
            <a:picLocks noChangeAspect="1"/>
          </p:cNvPicPr>
          <p:nvPr/>
        </p:nvPicPr>
        <p:blipFill>
          <a:blip r:embed="rId6"/>
          <a:stretch>
            <a:fillRect/>
          </a:stretch>
        </p:blipFill>
        <p:spPr>
          <a:xfrm>
            <a:off x="2653735" y="1833096"/>
            <a:ext cx="4071662" cy="2766793"/>
          </a:xfrm>
          <a:prstGeom prst="rect">
            <a:avLst/>
          </a:prstGeom>
        </p:spPr>
      </p:pic>
      <p:pic>
        <p:nvPicPr>
          <p:cNvPr id="12" name="Picture 11"/>
          <p:cNvPicPr>
            <a:picLocks noChangeAspect="1"/>
          </p:cNvPicPr>
          <p:nvPr/>
        </p:nvPicPr>
        <p:blipFill>
          <a:blip r:embed="rId7"/>
          <a:stretch>
            <a:fillRect/>
          </a:stretch>
        </p:blipFill>
        <p:spPr>
          <a:xfrm>
            <a:off x="606888" y="7421907"/>
            <a:ext cx="1849252" cy="2154141"/>
          </a:xfrm>
          <a:prstGeom prst="rect">
            <a:avLst/>
          </a:prstGeom>
        </p:spPr>
      </p:pic>
    </p:spTree>
    <p:extLst>
      <p:ext uri="{BB962C8B-B14F-4D97-AF65-F5344CB8AC3E}">
        <p14:creationId xmlns:p14="http://schemas.microsoft.com/office/powerpoint/2010/main" val="25954971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76" name="Shape 276"/>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77" name="Shape 277"/>
          <p:cNvSpPr/>
          <p:nvPr/>
        </p:nvSpPr>
        <p:spPr>
          <a:xfrm>
            <a:off x="648263" y="1852324"/>
            <a:ext cx="5340146" cy="119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0000"/>
              </a:lnSpc>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spc="0">
                <a:solidFill>
                  <a:srgbClr val="606060"/>
                </a:solidFill>
                <a:latin typeface="Helvetica Neue"/>
                <a:ea typeface="Helvetica Neue"/>
                <a:cs typeface="Helvetica Neue"/>
                <a:sym typeface="Helvetica Neue"/>
              </a:defRPr>
            </a:pPr>
            <a:r>
              <a:t>Within every episode we strive to meet every content standard within the National Core Arts Standards.  Please be sure to include and reference these standards when preparing and documenting your lessons. </a:t>
            </a:r>
            <a:r>
              <a:rPr u="sng">
                <a:hlinkClick r:id="rId2"/>
              </a:rPr>
              <a:t>For additional, and more in-depth information, you can reference this site</a:t>
            </a:r>
            <a:r>
              <a:t>.</a:t>
            </a:r>
          </a:p>
        </p:txBody>
      </p:sp>
      <p:sp>
        <p:nvSpPr>
          <p:cNvPr id="278" name="Shape 278"/>
          <p:cNvSpPr/>
          <p:nvPr/>
        </p:nvSpPr>
        <p:spPr>
          <a:xfrm>
            <a:off x="678961" y="3294650"/>
            <a:ext cx="4290455"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t>Associated Anchor Standards </a:t>
            </a:r>
          </a:p>
        </p:txBody>
      </p:sp>
      <p:sp>
        <p:nvSpPr>
          <p:cNvPr id="279" name="Shape 279"/>
          <p:cNvSpPr/>
          <p:nvPr/>
        </p:nvSpPr>
        <p:spPr>
          <a:xfrm>
            <a:off x="712319" y="3873406"/>
            <a:ext cx="9997169" cy="6788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t>Creating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t>#VA:Cr1.1</a:t>
            </a:r>
          </a:p>
          <a:p>
            <a:pPr defTabSz="457200">
              <a:spcBef>
                <a:spcPts val="0"/>
              </a:spcBef>
              <a:defRPr sz="1600" spc="0">
                <a:solidFill>
                  <a:srgbClr val="000000"/>
                </a:solidFill>
                <a:latin typeface="Times"/>
                <a:ea typeface="Times"/>
                <a:cs typeface="Times"/>
                <a:sym typeface="Times"/>
              </a:defRPr>
            </a:pPr>
            <a:r>
              <a:rPr b="1"/>
              <a:t>Anchor Standard:</a:t>
            </a:r>
            <a:r>
              <a:t> Generate and conceptualize artistic ideas and work.</a:t>
            </a:r>
          </a:p>
          <a:p>
            <a:pPr defTabSz="457200">
              <a:spcBef>
                <a:spcPts val="0"/>
              </a:spcBef>
              <a:defRPr sz="1600" spc="0">
                <a:solidFill>
                  <a:srgbClr val="000000"/>
                </a:solidFill>
                <a:latin typeface="Times"/>
                <a:ea typeface="Times"/>
                <a:cs typeface="Times"/>
                <a:sym typeface="Times"/>
              </a:defRPr>
            </a:pPr>
            <a:r>
              <a:rPr b="1"/>
              <a:t>Enduring Understanding: </a:t>
            </a:r>
            <a:r>
              <a:t>Creativity and innovative thinking are essential life skills that can be developed.</a:t>
            </a:r>
          </a:p>
          <a:p>
            <a:pPr defTabSz="457200">
              <a:spcBef>
                <a:spcPts val="0"/>
              </a:spcBef>
              <a:defRPr sz="1600" spc="0">
                <a:solidFill>
                  <a:srgbClr val="000000"/>
                </a:solidFill>
                <a:latin typeface="Times"/>
                <a:ea typeface="Times"/>
                <a:cs typeface="Times"/>
                <a:sym typeface="Times"/>
              </a:defRPr>
            </a:pPr>
            <a:r>
              <a:rPr b="1"/>
              <a:t>Essential Question</a:t>
            </a:r>
            <a:r>
              <a:t>: What conditions, attitudes, and behaviors support creativity and innovative thinking? What factors prevent or encourage people to take creative risks? How does collaboration expand the creative process?</a:t>
            </a:r>
          </a:p>
          <a:p>
            <a:pPr defTabSz="457200">
              <a:spcBef>
                <a:spcPts val="0"/>
              </a:spcBef>
              <a:defRPr sz="1600" spc="0">
                <a:solidFill>
                  <a:srgbClr val="000000"/>
                </a:solidFill>
                <a:latin typeface="Times"/>
                <a:ea typeface="Times"/>
                <a:cs typeface="Times"/>
                <a:sym typeface="Times"/>
              </a:defRPr>
            </a:pPr>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#VA:Cr1.2</a:t>
            </a:r>
          </a:p>
          <a:p>
            <a:pPr defTabSz="457200">
              <a:spcBef>
                <a:spcPts val="0"/>
              </a:spcBef>
              <a:defRPr sz="1600" spc="0">
                <a:solidFill>
                  <a:srgbClr val="000000"/>
                </a:solidFill>
                <a:latin typeface="Times"/>
                <a:ea typeface="Times"/>
                <a:cs typeface="Times"/>
                <a:sym typeface="Times"/>
              </a:defRPr>
            </a:pPr>
            <a:r>
              <a:rPr b="1"/>
              <a:t>Anchor Standard: </a:t>
            </a:r>
            <a:r>
              <a:t>Generate and conceptualize artistic ideas and work.</a:t>
            </a:r>
          </a:p>
          <a:p>
            <a:pPr defTabSz="457200">
              <a:spcBef>
                <a:spcPts val="0"/>
              </a:spcBef>
              <a:defRPr sz="1600" spc="0">
                <a:solidFill>
                  <a:srgbClr val="000000"/>
                </a:solidFill>
                <a:latin typeface="Times"/>
                <a:ea typeface="Times"/>
                <a:cs typeface="Times"/>
                <a:sym typeface="Times"/>
              </a:defRPr>
            </a:pPr>
            <a:r>
              <a:rPr b="1"/>
              <a:t>Enduring Understanding:</a:t>
            </a:r>
            <a:r>
              <a:t> Artists and designers shape artistic investigations, following or breaking with traditions in pursuit of creative art-making goals.</a:t>
            </a:r>
          </a:p>
          <a:p>
            <a:pPr defTabSz="457200">
              <a:spcBef>
                <a:spcPts val="0"/>
              </a:spcBef>
              <a:defRPr sz="1600" spc="0">
                <a:solidFill>
                  <a:srgbClr val="000000"/>
                </a:solidFill>
                <a:latin typeface="Times"/>
                <a:ea typeface="Times"/>
                <a:cs typeface="Times"/>
                <a:sym typeface="Times"/>
              </a:defRPr>
            </a:pPr>
            <a:r>
              <a:rPr b="1"/>
              <a:t>Essential Question:</a:t>
            </a:r>
            <a:r>
              <a:t> How does knowing the contexts histories, &amp; traditions of art forms help us create works of art &amp; design? Why do artists follow or break from established traditions? How do artists determine what resources are needed to formulate artistic investigations.</a:t>
            </a:r>
          </a:p>
          <a:p>
            <a:pPr defTabSz="457200">
              <a:spcBef>
                <a:spcPts val="0"/>
              </a:spcBef>
              <a:defRPr sz="1600" spc="0">
                <a:solidFill>
                  <a:srgbClr val="000000"/>
                </a:solidFill>
                <a:latin typeface="Times"/>
                <a:ea typeface="Times"/>
                <a:cs typeface="Times"/>
                <a:sym typeface="Times"/>
              </a:defRPr>
            </a:pPr>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#VA:Cr2.1</a:t>
            </a:r>
          </a:p>
          <a:p>
            <a:pPr defTabSz="457200">
              <a:spcBef>
                <a:spcPts val="0"/>
              </a:spcBef>
              <a:defRPr sz="1600" spc="0">
                <a:solidFill>
                  <a:srgbClr val="000000"/>
                </a:solidFill>
                <a:latin typeface="Times"/>
                <a:ea typeface="Times"/>
                <a:cs typeface="Times"/>
                <a:sym typeface="Times"/>
              </a:defRPr>
            </a:pPr>
            <a:r>
              <a:rPr b="1"/>
              <a:t>Anchor Standard:</a:t>
            </a:r>
            <a:r>
              <a:t> Organize and develop artistic ideas and work.</a:t>
            </a:r>
          </a:p>
          <a:p>
            <a:pPr defTabSz="457200">
              <a:spcBef>
                <a:spcPts val="0"/>
              </a:spcBef>
              <a:defRPr sz="1600" spc="0">
                <a:solidFill>
                  <a:srgbClr val="000000"/>
                </a:solidFill>
                <a:latin typeface="Times"/>
                <a:ea typeface="Times"/>
                <a:cs typeface="Times"/>
                <a:sym typeface="Times"/>
              </a:defRPr>
            </a:pPr>
            <a:r>
              <a:rPr b="1"/>
              <a:t>Enduring Understanding:</a:t>
            </a:r>
            <a:r>
              <a:t> Artists and designers experiment with forms, structures, materials, concepts, media, and art-making approaches.</a:t>
            </a:r>
          </a:p>
          <a:p>
            <a:pPr defTabSz="457200">
              <a:spcBef>
                <a:spcPts val="0"/>
              </a:spcBef>
              <a:defRPr sz="1600" spc="0">
                <a:solidFill>
                  <a:srgbClr val="000000"/>
                </a:solidFill>
                <a:latin typeface="Times"/>
                <a:ea typeface="Times"/>
                <a:cs typeface="Times"/>
                <a:sym typeface="Times"/>
              </a:defRPr>
            </a:pPr>
            <a:r>
              <a:rPr b="1"/>
              <a:t>Essential Question:</a:t>
            </a:r>
            <a:r>
              <a:t> How do artists work? How do artists and designers determine whether a particular direction in their work is effective? How do artists and designers learn from trial and error?</a:t>
            </a:r>
          </a:p>
          <a:p>
            <a:pPr defTabSz="457200">
              <a:spcBef>
                <a:spcPts val="0"/>
              </a:spcBef>
              <a:defRPr sz="1600" spc="0">
                <a:solidFill>
                  <a:srgbClr val="000000"/>
                </a:solidFill>
                <a:latin typeface="Times"/>
                <a:ea typeface="Times"/>
                <a:cs typeface="Times"/>
                <a:sym typeface="Times"/>
              </a:defRPr>
            </a:pPr>
            <a:endParaRPr/>
          </a:p>
          <a:p>
            <a:pPr defTabSz="457200">
              <a:spcBef>
                <a:spcPts val="0"/>
              </a:spcBef>
              <a:defRPr sz="1600" spc="0">
                <a:solidFill>
                  <a:srgbClr val="000000"/>
                </a:solidFill>
                <a:latin typeface="Times"/>
                <a:ea typeface="Times"/>
                <a:cs typeface="Times"/>
                <a:sym typeface="Times"/>
              </a:defRPr>
            </a:pPr>
            <a:endParaRPr/>
          </a:p>
          <a:p>
            <a:pPr defTabSz="457200">
              <a:spcBef>
                <a:spcPts val="0"/>
              </a:spcBef>
              <a:defRPr sz="1700" spc="0">
                <a:solidFill>
                  <a:srgbClr val="000000"/>
                </a:solidFill>
                <a:latin typeface="Times"/>
                <a:ea typeface="Times"/>
                <a:cs typeface="Times"/>
                <a:sym typeface="Times"/>
              </a:defRPr>
            </a:pPr>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a:p>
        </p:txBody>
      </p:sp>
      <p:pic>
        <p:nvPicPr>
          <p:cNvPr id="280" name="Screen Shot 2016-01-13 at 2.56.56 87400.png"/>
          <p:cNvPicPr>
            <a:picLocks noChangeAspect="1"/>
          </p:cNvPicPr>
          <p:nvPr/>
        </p:nvPicPr>
        <p:blipFill>
          <a:blip r:embed="rId3">
            <a:extLst/>
          </a:blip>
          <a:stretch>
            <a:fillRect/>
          </a:stretch>
        </p:blipFill>
        <p:spPr>
          <a:xfrm>
            <a:off x="5990976" y="1926545"/>
            <a:ext cx="6109257" cy="146811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83" name="Shape 283"/>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84" name="Shape 284"/>
          <p:cNvSpPr/>
          <p:nvPr/>
        </p:nvSpPr>
        <p:spPr>
          <a:xfrm>
            <a:off x="712319" y="1867625"/>
            <a:ext cx="9997169" cy="5315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t>Creating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t>#VA:Cr2.3</a:t>
            </a:r>
          </a:p>
          <a:p>
            <a:pPr defTabSz="457200">
              <a:spcBef>
                <a:spcPts val="0"/>
              </a:spcBef>
              <a:defRPr sz="1600" spc="0">
                <a:solidFill>
                  <a:srgbClr val="000000"/>
                </a:solidFill>
                <a:latin typeface="Times"/>
                <a:ea typeface="Times"/>
                <a:cs typeface="Times"/>
                <a:sym typeface="Times"/>
              </a:defRPr>
            </a:pPr>
            <a:r>
              <a:rPr b="1"/>
              <a:t>Anchor Standard: </a:t>
            </a:r>
            <a:r>
              <a:t>Organize and develop artistic ideas and work.</a:t>
            </a:r>
          </a:p>
          <a:p>
            <a:pPr defTabSz="457200">
              <a:spcBef>
                <a:spcPts val="0"/>
              </a:spcBef>
              <a:defRPr sz="1600" spc="0">
                <a:solidFill>
                  <a:srgbClr val="000000"/>
                </a:solidFill>
                <a:latin typeface="Times"/>
                <a:ea typeface="Times"/>
                <a:cs typeface="Times"/>
                <a:sym typeface="Times"/>
              </a:defRPr>
            </a:pPr>
            <a:r>
              <a:rPr b="1"/>
              <a:t>Enduring Understanding:</a:t>
            </a:r>
            <a:r>
              <a:t> People create and interact with objects, places, and design that define, shape, enhance, and empower their lives.</a:t>
            </a:r>
          </a:p>
          <a:p>
            <a:pPr defTabSz="457200">
              <a:spcBef>
                <a:spcPts val="0"/>
              </a:spcBef>
              <a:defRPr sz="1600" spc="0">
                <a:solidFill>
                  <a:srgbClr val="000000"/>
                </a:solidFill>
                <a:latin typeface="Times"/>
                <a:ea typeface="Times"/>
                <a:cs typeface="Times"/>
                <a:sym typeface="Times"/>
              </a:defRPr>
            </a:pPr>
            <a:r>
              <a:rPr b="1"/>
              <a:t>Essential Question:</a:t>
            </a:r>
            <a:r>
              <a:t> How do objects, places, and design shape lives and communities? How do artists and designers determine goals for designing or redesigning objects, places, or systems? How do artists and designers create works of art or design that effectively communicate</a:t>
            </a:r>
            <a:endParaRPr b="1"/>
          </a:p>
          <a:p>
            <a:pPr defTabSz="457200">
              <a:spcBef>
                <a:spcPts val="0"/>
              </a:spcBef>
              <a:defRPr sz="1600" spc="0">
                <a:solidFill>
                  <a:srgbClr val="000000"/>
                </a:solidFill>
                <a:latin typeface="Times"/>
                <a:ea typeface="Times"/>
                <a:cs typeface="Times"/>
                <a:sym typeface="Times"/>
              </a:defRPr>
            </a:pP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r>
              <a:t>#VA:Cr3.1</a:t>
            </a:r>
          </a:p>
          <a:p>
            <a:pPr defTabSz="457200">
              <a:spcBef>
                <a:spcPts val="0"/>
              </a:spcBef>
              <a:defRPr sz="1600" spc="0">
                <a:solidFill>
                  <a:srgbClr val="000000"/>
                </a:solidFill>
                <a:latin typeface="Times"/>
                <a:ea typeface="Times"/>
                <a:cs typeface="Times"/>
                <a:sym typeface="Times"/>
              </a:defRPr>
            </a:pPr>
            <a:r>
              <a:rPr b="1"/>
              <a:t>Anchor Standard: </a:t>
            </a:r>
            <a:r>
              <a:t>Refine and complete artistic work.</a:t>
            </a:r>
          </a:p>
          <a:p>
            <a:pPr defTabSz="457200">
              <a:spcBef>
                <a:spcPts val="0"/>
              </a:spcBef>
              <a:defRPr sz="1600" spc="0">
                <a:solidFill>
                  <a:srgbClr val="000000"/>
                </a:solidFill>
                <a:latin typeface="Times"/>
                <a:ea typeface="Times"/>
                <a:cs typeface="Times"/>
                <a:sym typeface="Times"/>
              </a:defRPr>
            </a:pPr>
            <a:r>
              <a:rPr b="1"/>
              <a:t>Enduring Understanding:</a:t>
            </a:r>
            <a:r>
              <a:t> Artist and designers develop excellence through practice and constructive critique, reflecting on, revising, and refining work over time.</a:t>
            </a:r>
          </a:p>
          <a:p>
            <a:pPr defTabSz="457200">
              <a:spcBef>
                <a:spcPts val="0"/>
              </a:spcBef>
              <a:defRPr sz="1600" spc="0">
                <a:solidFill>
                  <a:srgbClr val="000000"/>
                </a:solidFill>
                <a:latin typeface="Times"/>
                <a:ea typeface="Times"/>
                <a:cs typeface="Times"/>
                <a:sym typeface="Times"/>
              </a:defRPr>
            </a:pPr>
            <a:r>
              <a:rPr b="1"/>
              <a:t>Essential Question: </a:t>
            </a:r>
            <a:r>
              <a:t>What role does persistence play in revising, refining, and developing work? How do artists grow and become accomplished in art forms? How does collaboratively reflecting on a work help us experience it more completely?</a:t>
            </a:r>
            <a:endParaRPr b="1"/>
          </a:p>
          <a:p>
            <a:pPr defTabSz="457200">
              <a:spcBef>
                <a:spcPts val="0"/>
              </a:spcBef>
              <a:defRPr sz="1600" spc="0">
                <a:solidFill>
                  <a:srgbClr val="000000"/>
                </a:solidFill>
                <a:latin typeface="Times"/>
                <a:ea typeface="Times"/>
                <a:cs typeface="Times"/>
                <a:sym typeface="Times"/>
              </a:defRPr>
            </a:pPr>
            <a:endParaRPr b="1"/>
          </a:p>
          <a:p>
            <a:pPr defTabSz="457200">
              <a:spcBef>
                <a:spcPts val="0"/>
              </a:spcBef>
              <a:defRPr sz="1700" spc="0">
                <a:solidFill>
                  <a:srgbClr val="000000"/>
                </a:solidFill>
                <a:latin typeface="Times"/>
                <a:ea typeface="Times"/>
                <a:cs typeface="Times"/>
                <a:sym typeface="Times"/>
              </a:defRPr>
            </a:pP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5" name="Shape 135"/>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lang="en-US" dirty="0" smtClean="0"/>
              <a:t>Graffiti: Crime, art, or both?</a:t>
            </a:r>
            <a:endParaRPr dirty="0"/>
          </a:p>
        </p:txBody>
      </p:sp>
      <p:sp>
        <p:nvSpPr>
          <p:cNvPr id="138" name="Shape 138"/>
          <p:cNvSpPr/>
          <p:nvPr/>
        </p:nvSpPr>
        <p:spPr>
          <a:xfrm>
            <a:off x="968565" y="1606451"/>
            <a:ext cx="2808334" cy="4565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lang="en-US" dirty="0" smtClean="0"/>
              <a:t>Group Talk </a:t>
            </a:r>
            <a:endParaRPr dirty="0"/>
          </a:p>
        </p:txBody>
      </p:sp>
      <p:sp>
        <p:nvSpPr>
          <p:cNvPr id="140" name="Shape 140"/>
          <p:cNvSpPr/>
          <p:nvPr/>
        </p:nvSpPr>
        <p:spPr>
          <a:xfrm rot="10800000" flipH="1">
            <a:off x="558511" y="2007773"/>
            <a:ext cx="5451079" cy="3129183"/>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37"/>
                  <a:pt x="0" y="529"/>
                </a:cubicBezTo>
                <a:lnTo>
                  <a:pt x="0" y="20475"/>
                </a:lnTo>
                <a:cubicBezTo>
                  <a:pt x="0" y="20544"/>
                  <a:pt x="17" y="20608"/>
                  <a:pt x="46" y="20669"/>
                </a:cubicBezTo>
                <a:lnTo>
                  <a:pt x="13" y="21600"/>
                </a:lnTo>
                <a:lnTo>
                  <a:pt x="808" y="21003"/>
                </a:lnTo>
                <a:lnTo>
                  <a:pt x="20960" y="21003"/>
                </a:lnTo>
                <a:cubicBezTo>
                  <a:pt x="21313" y="21003"/>
                  <a:pt x="21600" y="20767"/>
                  <a:pt x="21600" y="20475"/>
                </a:cubicBezTo>
                <a:lnTo>
                  <a:pt x="21600" y="529"/>
                </a:lnTo>
                <a:cubicBezTo>
                  <a:pt x="21600" y="237"/>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 name="TextBox 1"/>
          <p:cNvSpPr txBox="1"/>
          <p:nvPr/>
        </p:nvSpPr>
        <p:spPr>
          <a:xfrm>
            <a:off x="762081" y="2370495"/>
            <a:ext cx="4981961" cy="24898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93687" indent="-293687">
              <a:buClr>
                <a:srgbClr val="FF9300"/>
              </a:buClr>
              <a:buSzPct val="111000"/>
              <a:buFont typeface="Zapf Dingbats"/>
              <a:buChar char="‣"/>
              <a:defRPr sz="2400" spc="24">
                <a:latin typeface="Avenir Book"/>
                <a:ea typeface="Avenir Book"/>
                <a:cs typeface="Avenir Book"/>
                <a:sym typeface="Avenir Book"/>
              </a:defRPr>
            </a:pPr>
            <a:r>
              <a:rPr kumimoji="0" lang="en-US" sz="2400" b="0" i="0" u="none" strike="noStrike" cap="none" spc="28" normalizeH="0" baseline="0" dirty="0" smtClean="0">
                <a:ln>
                  <a:noFill/>
                </a:ln>
                <a:solidFill>
                  <a:srgbClr val="5C5C5C"/>
                </a:solidFill>
                <a:effectLst/>
                <a:uFillTx/>
                <a:latin typeface="Avenir Book"/>
                <a:cs typeface="Avenir Book"/>
                <a:sym typeface="Iowan Old Style Italic"/>
              </a:rPr>
              <a:t>Do you see graffiti around your</a:t>
            </a:r>
            <a:r>
              <a:rPr kumimoji="0" lang="en-US" sz="2400" b="0" i="0" u="none" strike="noStrike" cap="none" spc="28" normalizeH="0" dirty="0" smtClean="0">
                <a:ln>
                  <a:noFill/>
                </a:ln>
                <a:solidFill>
                  <a:srgbClr val="5C5C5C"/>
                </a:solidFill>
                <a:effectLst/>
                <a:uFillTx/>
                <a:latin typeface="Avenir Book"/>
                <a:cs typeface="Avenir Book"/>
                <a:sym typeface="Iowan Old Style Italic"/>
              </a:rPr>
              <a:t> neighborhood, school, or community?</a:t>
            </a:r>
          </a:p>
          <a:p>
            <a:pPr>
              <a:buClr>
                <a:srgbClr val="FF9300"/>
              </a:buClr>
              <a:buSzPct val="111000"/>
              <a:defRPr sz="2400" spc="24">
                <a:latin typeface="Avenir Book"/>
                <a:ea typeface="Avenir Book"/>
                <a:cs typeface="Avenir Book"/>
                <a:sym typeface="Avenir Book"/>
              </a:defRPr>
            </a:pPr>
            <a:endParaRPr kumimoji="0" lang="en-US" sz="1200" b="0" i="0" u="none" strike="noStrike" cap="none" spc="28" normalizeH="0" dirty="0" smtClean="0">
              <a:ln>
                <a:noFill/>
              </a:ln>
              <a:solidFill>
                <a:srgbClr val="5C5C5C"/>
              </a:solidFill>
              <a:effectLst/>
              <a:uFillTx/>
              <a:latin typeface="Avenir Book"/>
              <a:cs typeface="Avenir Book"/>
              <a:sym typeface="Iowan Old Style Italic"/>
            </a:endParaRPr>
          </a:p>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2400" baseline="0" dirty="0" smtClean="0">
                <a:latin typeface="Avenir Book"/>
                <a:cs typeface="Avenir Book"/>
              </a:rPr>
              <a:t>How does it</a:t>
            </a:r>
            <a:r>
              <a:rPr lang="en-US" sz="2400" dirty="0" smtClean="0">
                <a:latin typeface="Avenir Book"/>
                <a:cs typeface="Avenir Book"/>
              </a:rPr>
              <a:t> make you feel when you see it?  </a:t>
            </a:r>
            <a:endParaRPr kumimoji="0" lang="en-US" sz="2400" b="0" i="0" u="none" strike="noStrike" cap="none" spc="28" normalizeH="0" baseline="0" dirty="0">
              <a:ln>
                <a:noFill/>
              </a:ln>
              <a:solidFill>
                <a:srgbClr val="5C5C5C"/>
              </a:solidFill>
              <a:effectLst/>
              <a:uFillTx/>
              <a:latin typeface="Avenir Book"/>
              <a:cs typeface="Avenir Book"/>
              <a:sym typeface="Iowan Old Style Italic"/>
            </a:endParaRPr>
          </a:p>
        </p:txBody>
      </p:sp>
      <p:pic>
        <p:nvPicPr>
          <p:cNvPr id="3" name="Picture 2"/>
          <p:cNvPicPr>
            <a:picLocks noChangeAspect="1"/>
          </p:cNvPicPr>
          <p:nvPr/>
        </p:nvPicPr>
        <p:blipFill rotWithShape="1">
          <a:blip r:embed="rId2"/>
          <a:srcRect l="1954" t="3881" r="2832" b="26124"/>
          <a:stretch/>
        </p:blipFill>
        <p:spPr>
          <a:xfrm>
            <a:off x="564503" y="5390055"/>
            <a:ext cx="11487692" cy="4222445"/>
          </a:xfrm>
          <a:prstGeom prst="rect">
            <a:avLst/>
          </a:prstGeom>
        </p:spPr>
      </p:pic>
      <p:pic>
        <p:nvPicPr>
          <p:cNvPr id="4" name="Picture 3"/>
          <p:cNvPicPr>
            <a:picLocks noChangeAspect="1"/>
          </p:cNvPicPr>
          <p:nvPr/>
        </p:nvPicPr>
        <p:blipFill>
          <a:blip r:embed="rId3"/>
          <a:stretch>
            <a:fillRect/>
          </a:stretch>
        </p:blipFill>
        <p:spPr>
          <a:xfrm>
            <a:off x="6322465" y="1824956"/>
            <a:ext cx="5776221" cy="3311116"/>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87" name="Shape 287"/>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88" name="Shape 288"/>
          <p:cNvSpPr/>
          <p:nvPr/>
        </p:nvSpPr>
        <p:spPr>
          <a:xfrm>
            <a:off x="712319" y="1867625"/>
            <a:ext cx="9997169" cy="7067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t>Responding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t>#VA:Re7.1</a:t>
            </a:r>
          </a:p>
          <a:p>
            <a:pPr defTabSz="457200">
              <a:spcBef>
                <a:spcPts val="0"/>
              </a:spcBef>
              <a:defRPr sz="1600" spc="0">
                <a:solidFill>
                  <a:srgbClr val="000000"/>
                </a:solidFill>
                <a:latin typeface="Times"/>
                <a:ea typeface="Times"/>
                <a:cs typeface="Times"/>
                <a:sym typeface="Times"/>
              </a:defRPr>
            </a:pPr>
            <a:r>
              <a:rPr b="1"/>
              <a:t>Anchor Standard:</a:t>
            </a:r>
            <a:r>
              <a:t> Perceive and analyze artistic work.</a:t>
            </a:r>
          </a:p>
          <a:p>
            <a:pPr defTabSz="457200">
              <a:spcBef>
                <a:spcPts val="0"/>
              </a:spcBef>
              <a:defRPr sz="1600" spc="0">
                <a:solidFill>
                  <a:srgbClr val="000000"/>
                </a:solidFill>
                <a:latin typeface="Times"/>
                <a:ea typeface="Times"/>
                <a:cs typeface="Times"/>
                <a:sym typeface="Times"/>
              </a:defRPr>
            </a:pPr>
            <a:r>
              <a:rPr b="1"/>
              <a:t>Enduring Understanding</a:t>
            </a:r>
            <a:r>
              <a:t>: Individual aesthetic and empathetic awareness developed through engagement with art can lead to understanding and appreciation of self, others, the natural world, and constructed environments.</a:t>
            </a:r>
          </a:p>
          <a:p>
            <a:pPr defTabSz="457200">
              <a:spcBef>
                <a:spcPts val="0"/>
              </a:spcBef>
              <a:defRPr sz="1600" spc="0">
                <a:solidFill>
                  <a:srgbClr val="000000"/>
                </a:solidFill>
                <a:latin typeface="Times"/>
                <a:ea typeface="Times"/>
                <a:cs typeface="Times"/>
                <a:sym typeface="Times"/>
              </a:defRPr>
            </a:pPr>
            <a:r>
              <a:rPr b="1"/>
              <a:t>Essential Question:</a:t>
            </a:r>
            <a:r>
              <a:t> How do life experiences influence the way you relate to art? How does learning about art impact how we perceive the world? What can we learn from our responses to art?</a:t>
            </a:r>
          </a:p>
          <a:p>
            <a:pPr defTabSz="457200">
              <a:spcBef>
                <a:spcPts val="0"/>
              </a:spcBef>
              <a:defRPr sz="1600" spc="0">
                <a:solidFill>
                  <a:srgbClr val="000000"/>
                </a:solidFill>
                <a:latin typeface="Times"/>
                <a:ea typeface="Times"/>
                <a:cs typeface="Times"/>
                <a:sym typeface="Times"/>
              </a:defRPr>
            </a:pPr>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#VA:Re7.2</a:t>
            </a:r>
          </a:p>
          <a:p>
            <a:pPr defTabSz="457200">
              <a:spcBef>
                <a:spcPts val="0"/>
              </a:spcBef>
              <a:defRPr sz="1600" spc="0">
                <a:solidFill>
                  <a:srgbClr val="000000"/>
                </a:solidFill>
                <a:latin typeface="Times"/>
                <a:ea typeface="Times"/>
                <a:cs typeface="Times"/>
                <a:sym typeface="Times"/>
              </a:defRPr>
            </a:pPr>
            <a:r>
              <a:rPr b="1"/>
              <a:t>Anchor Standard:</a:t>
            </a:r>
            <a:r>
              <a:t> Perceive and analyze artistic work.</a:t>
            </a:r>
          </a:p>
          <a:p>
            <a:pPr defTabSz="457200">
              <a:spcBef>
                <a:spcPts val="0"/>
              </a:spcBef>
              <a:defRPr sz="1600" spc="0">
                <a:solidFill>
                  <a:srgbClr val="000000"/>
                </a:solidFill>
                <a:latin typeface="Times"/>
                <a:ea typeface="Times"/>
                <a:cs typeface="Times"/>
                <a:sym typeface="Times"/>
              </a:defRPr>
            </a:pPr>
            <a:r>
              <a:rPr b="1"/>
              <a:t>Enduring Understanding:</a:t>
            </a:r>
            <a:r>
              <a:t> Visual imagery influences understanding of and responses to the world.</a:t>
            </a:r>
          </a:p>
          <a:p>
            <a:pPr defTabSz="457200">
              <a:spcBef>
                <a:spcPts val="0"/>
              </a:spcBef>
              <a:defRPr sz="1600" spc="0">
                <a:solidFill>
                  <a:srgbClr val="000000"/>
                </a:solidFill>
                <a:latin typeface="Times"/>
                <a:ea typeface="Times"/>
                <a:cs typeface="Times"/>
                <a:sym typeface="Times"/>
              </a:defRPr>
            </a:pPr>
            <a:r>
              <a:rPr b="1"/>
              <a:t>Essential Question:</a:t>
            </a:r>
            <a:r>
              <a:t> What is an image? Where and how do we encounter images in our world? How do images influence our views of the world?</a:t>
            </a: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#VA:Re8.1</a:t>
            </a:r>
            <a:endParaRPr b="1">
              <a:latin typeface="Helvetica Neue"/>
              <a:ea typeface="Helvetica Neue"/>
              <a:cs typeface="Helvetica Neue"/>
              <a:sym typeface="Helvetica Neue"/>
            </a:endParaRPr>
          </a:p>
          <a:p>
            <a:pPr defTabSz="457200">
              <a:spcBef>
                <a:spcPts val="0"/>
              </a:spcBef>
              <a:defRPr sz="1600" spc="0">
                <a:solidFill>
                  <a:srgbClr val="000000"/>
                </a:solidFill>
                <a:latin typeface="Times"/>
                <a:ea typeface="Times"/>
                <a:cs typeface="Times"/>
                <a:sym typeface="Times"/>
              </a:defRPr>
            </a:pPr>
            <a:r>
              <a:rPr b="1"/>
              <a:t>Anchor Standard: </a:t>
            </a:r>
            <a:r>
              <a:t>Interpret intent and meaning in artistic work.</a:t>
            </a:r>
          </a:p>
          <a:p>
            <a:pPr defTabSz="457200">
              <a:spcBef>
                <a:spcPts val="0"/>
              </a:spcBef>
              <a:defRPr sz="1600" spc="0">
                <a:solidFill>
                  <a:srgbClr val="000000"/>
                </a:solidFill>
                <a:latin typeface="Times"/>
                <a:ea typeface="Times"/>
                <a:cs typeface="Times"/>
                <a:sym typeface="Times"/>
              </a:defRPr>
            </a:pPr>
            <a:r>
              <a:rPr b="1"/>
              <a:t>Enduring Understanding:</a:t>
            </a:r>
            <a:r>
              <a:t> People gain insights into meanings of artworks by engaging in the process of art criticism.</a:t>
            </a:r>
          </a:p>
          <a:p>
            <a:pPr defTabSz="457200">
              <a:spcBef>
                <a:spcPts val="0"/>
              </a:spcBef>
              <a:defRPr sz="1600" spc="0">
                <a:solidFill>
                  <a:srgbClr val="000000"/>
                </a:solidFill>
                <a:latin typeface="Times"/>
                <a:ea typeface="Times"/>
                <a:cs typeface="Times"/>
                <a:sym typeface="Times"/>
              </a:defRPr>
            </a:pPr>
            <a:r>
              <a:rPr b="1"/>
              <a:t>Essential Question:</a:t>
            </a:r>
            <a:r>
              <a:t> What is the value of engaging in the process of art criticism? How can the viewer "read" a work of art as text? How does knowing and using visual art vocabularies help us understand and interpret works of art?</a:t>
            </a:r>
          </a:p>
          <a:p>
            <a:pPr defTabSz="457200">
              <a:spcBef>
                <a:spcPts val="0"/>
              </a:spcBef>
              <a:defRPr sz="1600" spc="0">
                <a:solidFill>
                  <a:srgbClr val="000000"/>
                </a:solidFill>
                <a:latin typeface="Times"/>
                <a:ea typeface="Times"/>
                <a:cs typeface="Times"/>
                <a:sym typeface="Times"/>
              </a:defRPr>
            </a:pPr>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#VA:Re7.2</a:t>
            </a:r>
          </a:p>
          <a:p>
            <a:pPr defTabSz="457200">
              <a:spcBef>
                <a:spcPts val="0"/>
              </a:spcBef>
              <a:defRPr sz="1600" spc="0">
                <a:solidFill>
                  <a:srgbClr val="000000"/>
                </a:solidFill>
                <a:latin typeface="Times"/>
                <a:ea typeface="Times"/>
                <a:cs typeface="Times"/>
                <a:sym typeface="Times"/>
              </a:defRPr>
            </a:pPr>
            <a:r>
              <a:rPr b="1"/>
              <a:t>Anchor Standard:</a:t>
            </a:r>
            <a:r>
              <a:t> Perceive and analyze artistic work.</a:t>
            </a:r>
          </a:p>
          <a:p>
            <a:pPr defTabSz="457200">
              <a:spcBef>
                <a:spcPts val="0"/>
              </a:spcBef>
              <a:defRPr sz="1600" spc="0">
                <a:solidFill>
                  <a:srgbClr val="000000"/>
                </a:solidFill>
                <a:latin typeface="Times"/>
                <a:ea typeface="Times"/>
                <a:cs typeface="Times"/>
                <a:sym typeface="Times"/>
              </a:defRPr>
            </a:pPr>
            <a:r>
              <a:rPr b="1"/>
              <a:t>Enduring Understanding:</a:t>
            </a:r>
            <a:r>
              <a:t> Visual imagery influences understanding of and responses to the world.</a:t>
            </a:r>
          </a:p>
          <a:p>
            <a:pPr defTabSz="457200">
              <a:spcBef>
                <a:spcPts val="0"/>
              </a:spcBef>
              <a:defRPr sz="1600" spc="0">
                <a:solidFill>
                  <a:srgbClr val="000000"/>
                </a:solidFill>
                <a:latin typeface="Times"/>
                <a:ea typeface="Times"/>
                <a:cs typeface="Times"/>
                <a:sym typeface="Times"/>
              </a:defRPr>
            </a:pPr>
            <a:r>
              <a:rPr b="1"/>
              <a:t>Essential Question:</a:t>
            </a:r>
            <a:r>
              <a:t> What is an image? Where and how do we encounter images in our world? How do images influence our views of the world?</a:t>
            </a: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91" name="Shape 291"/>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92" name="Shape 292"/>
          <p:cNvSpPr/>
          <p:nvPr/>
        </p:nvSpPr>
        <p:spPr>
          <a:xfrm>
            <a:off x="712319" y="1867625"/>
            <a:ext cx="9997169" cy="4121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t>Connecting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t>#VA:Cn11.1</a:t>
            </a:r>
          </a:p>
          <a:p>
            <a:pPr defTabSz="457200">
              <a:spcBef>
                <a:spcPts val="0"/>
              </a:spcBef>
              <a:defRPr sz="1600" spc="0">
                <a:solidFill>
                  <a:srgbClr val="000000"/>
                </a:solidFill>
                <a:latin typeface="Times"/>
                <a:ea typeface="Times"/>
                <a:cs typeface="Times"/>
                <a:sym typeface="Times"/>
              </a:defRPr>
            </a:pPr>
            <a:r>
              <a:rPr b="1"/>
              <a:t>Anchor Standard: </a:t>
            </a:r>
            <a:r>
              <a:t>Relate artistic ideas and works with societal, cultural, and historical context to deepen understanding.</a:t>
            </a:r>
          </a:p>
          <a:p>
            <a:pPr defTabSz="457200">
              <a:spcBef>
                <a:spcPts val="0"/>
              </a:spcBef>
              <a:defRPr sz="1600" spc="0">
                <a:solidFill>
                  <a:srgbClr val="000000"/>
                </a:solidFill>
                <a:latin typeface="Times"/>
                <a:ea typeface="Times"/>
                <a:cs typeface="Times"/>
                <a:sym typeface="Times"/>
              </a:defRPr>
            </a:pPr>
            <a:r>
              <a:rPr b="1"/>
              <a:t>Enduring Understanding:</a:t>
            </a:r>
            <a:r>
              <a:t> People develop ideas and understandings of society, culture, and history through their interactions with and analysis of art.</a:t>
            </a:r>
          </a:p>
          <a:p>
            <a:pPr defTabSz="457200">
              <a:spcBef>
                <a:spcPts val="0"/>
              </a:spcBef>
              <a:defRPr sz="1600" spc="0">
                <a:solidFill>
                  <a:srgbClr val="000000"/>
                </a:solidFill>
                <a:latin typeface="Times"/>
                <a:ea typeface="Times"/>
                <a:cs typeface="Times"/>
                <a:sym typeface="Times"/>
              </a:defRPr>
            </a:pPr>
            <a:r>
              <a:rPr b="1"/>
              <a:t>Essential Question: </a:t>
            </a:r>
            <a:r>
              <a:t>How does art help us understand the lives of people of different times, places, and cultures? How is art used to impact the views of a society? How does art preserve aspects of life?</a:t>
            </a: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#VA:Re8.1</a:t>
            </a:r>
            <a:endParaRPr b="1">
              <a:latin typeface="Helvetica Neue"/>
              <a:ea typeface="Helvetica Neue"/>
              <a:cs typeface="Helvetica Neue"/>
              <a:sym typeface="Helvetica Neue"/>
            </a:endParaRPr>
          </a:p>
          <a:p>
            <a:pPr defTabSz="457200">
              <a:spcBef>
                <a:spcPts val="0"/>
              </a:spcBef>
              <a:defRPr sz="1600" spc="0">
                <a:solidFill>
                  <a:srgbClr val="000000"/>
                </a:solidFill>
                <a:latin typeface="Times"/>
                <a:ea typeface="Times"/>
                <a:cs typeface="Times"/>
                <a:sym typeface="Times"/>
              </a:defRPr>
            </a:pPr>
            <a:r>
              <a:rPr b="1"/>
              <a:t>Anchor Standard: </a:t>
            </a:r>
            <a:r>
              <a:t>Interpret intent and meaning in artistic work.</a:t>
            </a:r>
          </a:p>
          <a:p>
            <a:pPr defTabSz="457200">
              <a:spcBef>
                <a:spcPts val="0"/>
              </a:spcBef>
              <a:defRPr sz="1600" spc="0">
                <a:solidFill>
                  <a:srgbClr val="000000"/>
                </a:solidFill>
                <a:latin typeface="Times"/>
                <a:ea typeface="Times"/>
                <a:cs typeface="Times"/>
                <a:sym typeface="Times"/>
              </a:defRPr>
            </a:pPr>
            <a:r>
              <a:rPr b="1"/>
              <a:t>Enduring Understanding:</a:t>
            </a:r>
            <a:r>
              <a:t> People gain insights into meanings of artworks by engaging in the process of art criticism.</a:t>
            </a:r>
          </a:p>
          <a:p>
            <a:pPr defTabSz="457200">
              <a:spcBef>
                <a:spcPts val="0"/>
              </a:spcBef>
              <a:defRPr sz="1600" spc="0">
                <a:solidFill>
                  <a:srgbClr val="000000"/>
                </a:solidFill>
                <a:latin typeface="Times"/>
                <a:ea typeface="Times"/>
                <a:cs typeface="Times"/>
                <a:sym typeface="Times"/>
              </a:defRPr>
            </a:pPr>
            <a:r>
              <a:rPr b="1"/>
              <a:t>Essential Question:</a:t>
            </a:r>
            <a:r>
              <a:t> What is the value of engaging in the process of art criticism? How can the viewer "read" a work of art as text? How does knowing and using visual art vocabularies help us understand and interpret works of art?</a:t>
            </a: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p:txBody>
      </p:sp>
      <p:sp>
        <p:nvSpPr>
          <p:cNvPr id="293" name="Shape 293"/>
          <p:cNvSpPr/>
          <p:nvPr/>
        </p:nvSpPr>
        <p:spPr>
          <a:xfrm>
            <a:off x="718584" y="9101821"/>
            <a:ext cx="253885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0"/>
              </a:spcBef>
              <a:defRPr sz="1000" spc="0">
                <a:solidFill>
                  <a:srgbClr val="666666"/>
                </a:solidFill>
                <a:latin typeface="Avenir Book Oblique"/>
                <a:ea typeface="Avenir Book Oblique"/>
                <a:cs typeface="Avenir Book Oblique"/>
                <a:sym typeface="Avenir Book Oblique"/>
              </a:defRPr>
            </a:lvl1pPr>
          </a:lstStyle>
          <a:p>
            <a:pPr>
              <a:defRPr>
                <a:latin typeface="Avenir Book"/>
                <a:ea typeface="Avenir Book"/>
                <a:cs typeface="Avenir Book"/>
                <a:sym typeface="Avenir Book"/>
              </a:defRPr>
            </a:pPr>
            <a:r>
              <a:rPr>
                <a:latin typeface="Avenir Book Oblique"/>
                <a:ea typeface="Avenir Book Oblique"/>
                <a:cs typeface="Avenir Book Oblique"/>
                <a:sym typeface="Avenir Book Oblique"/>
              </a:rPr>
              <a:t>copyright 2016 Artrageous with Nate, LLC.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Educational Standards</a:t>
            </a:r>
            <a:endParaRPr lang="en-US" dirty="0"/>
          </a:p>
        </p:txBody>
      </p:sp>
      <p:sp>
        <p:nvSpPr>
          <p:cNvPr id="4" name="Text Placeholder 3"/>
          <p:cNvSpPr>
            <a:spLocks noGrp="1"/>
          </p:cNvSpPr>
          <p:nvPr>
            <p:ph type="body" idx="1"/>
          </p:nvPr>
        </p:nvSpPr>
        <p:spPr/>
        <p:txBody>
          <a:bodyPr/>
          <a:lstStyle/>
          <a:p>
            <a:r>
              <a:rPr lang="en-US" dirty="0" smtClean="0"/>
              <a:t>NCSS Standards</a:t>
            </a:r>
          </a:p>
          <a:p>
            <a:r>
              <a:rPr lang="en-US" dirty="0" smtClean="0"/>
              <a:t>1: Culture</a:t>
            </a:r>
          </a:p>
          <a:p>
            <a:r>
              <a:rPr lang="en-US" dirty="0" smtClean="0"/>
              <a:t>3: People, Places, and Environments</a:t>
            </a:r>
          </a:p>
          <a:p>
            <a:r>
              <a:rPr lang="en-US" dirty="0" smtClean="0"/>
              <a:t>4: Individual Development and Identity</a:t>
            </a:r>
          </a:p>
          <a:p>
            <a:r>
              <a:rPr lang="en-US" dirty="0" smtClean="0"/>
              <a:t>5: Individuals, Groups, and Institutions</a:t>
            </a:r>
          </a:p>
          <a:p>
            <a:r>
              <a:rPr lang="en-US" dirty="0" smtClean="0"/>
              <a:t>6: Power, Authority, and Governance</a:t>
            </a:r>
          </a:p>
          <a:p>
            <a:r>
              <a:rPr lang="en-US" dirty="0" smtClean="0"/>
              <a:t>10: Civic Ideals and Practices</a:t>
            </a:r>
            <a:endParaRPr lang="en-US" dirty="0"/>
          </a:p>
        </p:txBody>
      </p:sp>
    </p:spTree>
    <p:extLst>
      <p:ext uri="{BB962C8B-B14F-4D97-AF65-F5344CB8AC3E}">
        <p14:creationId xmlns:p14="http://schemas.microsoft.com/office/powerpoint/2010/main" val="37037012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smtClean="0"/>
              <a:t>Educational Standards</a:t>
            </a:r>
            <a:endParaRPr lang="en-US" dirty="0"/>
          </a:p>
        </p:txBody>
      </p:sp>
      <p:sp>
        <p:nvSpPr>
          <p:cNvPr id="4" name="Text Placeholder 3"/>
          <p:cNvSpPr>
            <a:spLocks noGrp="1"/>
          </p:cNvSpPr>
          <p:nvPr>
            <p:ph type="body" idx="1"/>
          </p:nvPr>
        </p:nvSpPr>
        <p:spPr/>
        <p:txBody>
          <a:bodyPr/>
          <a:lstStyle/>
          <a:p>
            <a:r>
              <a:rPr lang="en-US" dirty="0" smtClean="0"/>
              <a:t>National Science Standards</a:t>
            </a:r>
          </a:p>
          <a:p>
            <a:r>
              <a:rPr lang="en-US" dirty="0" smtClean="0"/>
              <a:t>K: </a:t>
            </a:r>
            <a:r>
              <a:rPr lang="en-US" dirty="0"/>
              <a:t>Interdependent Relationships in Ecosystems: Animals, Plants, and Their </a:t>
            </a:r>
            <a:r>
              <a:rPr lang="en-US" dirty="0" smtClean="0"/>
              <a:t>Environment</a:t>
            </a:r>
          </a:p>
          <a:p>
            <a:r>
              <a:rPr lang="en-US" dirty="0" smtClean="0"/>
              <a:t>1: </a:t>
            </a:r>
            <a:r>
              <a:rPr lang="en-US" dirty="0"/>
              <a:t>Structure, Function and Information </a:t>
            </a:r>
            <a:r>
              <a:rPr lang="en-US" dirty="0" smtClean="0"/>
              <a:t>Processing</a:t>
            </a:r>
          </a:p>
          <a:p>
            <a:r>
              <a:rPr lang="en-US" dirty="0" smtClean="0"/>
              <a:t>2: </a:t>
            </a:r>
            <a:r>
              <a:rPr lang="en-US" dirty="0"/>
              <a:t>Interdependent Relationships in </a:t>
            </a:r>
            <a:r>
              <a:rPr lang="en-US" dirty="0" smtClean="0"/>
              <a:t>Ecosystems</a:t>
            </a:r>
          </a:p>
          <a:p>
            <a:r>
              <a:rPr lang="en-US" dirty="0" smtClean="0"/>
              <a:t>3: </a:t>
            </a:r>
            <a:r>
              <a:rPr lang="en-US" dirty="0"/>
              <a:t>Interdependent Relationships in </a:t>
            </a:r>
            <a:r>
              <a:rPr lang="en-US" dirty="0" smtClean="0"/>
              <a:t>Ecosystems</a:t>
            </a:r>
          </a:p>
          <a:p>
            <a:r>
              <a:rPr lang="en-US" dirty="0" smtClean="0"/>
              <a:t>4: Structure</a:t>
            </a:r>
            <a:r>
              <a:rPr lang="en-US" dirty="0"/>
              <a:t>, Function, and Information </a:t>
            </a:r>
            <a:r>
              <a:rPr lang="en-US" dirty="0" smtClean="0"/>
              <a:t>Processing</a:t>
            </a:r>
          </a:p>
          <a:p>
            <a:r>
              <a:rPr lang="en-US" dirty="0" smtClean="0"/>
              <a:t>5: </a:t>
            </a:r>
            <a:r>
              <a:rPr lang="en-US" dirty="0"/>
              <a:t>Matter and Energy in Organisms and Ecosystems</a:t>
            </a:r>
          </a:p>
        </p:txBody>
      </p:sp>
    </p:spTree>
    <p:extLst>
      <p:ext uri="{BB962C8B-B14F-4D97-AF65-F5344CB8AC3E}">
        <p14:creationId xmlns:p14="http://schemas.microsoft.com/office/powerpoint/2010/main" val="17036313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3" name="Shape 143"/>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lang="en-US" dirty="0" smtClean="0"/>
              <a:t>Where do you stand?</a:t>
            </a:r>
            <a:endParaRPr dirty="0"/>
          </a:p>
        </p:txBody>
      </p:sp>
      <p:sp>
        <p:nvSpPr>
          <p:cNvPr id="144" name="Shape 144"/>
          <p:cNvSpPr/>
          <p:nvPr/>
        </p:nvSpPr>
        <p:spPr>
          <a:xfrm>
            <a:off x="593423" y="1646327"/>
            <a:ext cx="2429575" cy="4565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lang="en-US" dirty="0" smtClean="0"/>
              <a:t>Think Pair </a:t>
            </a:r>
            <a:r>
              <a:rPr lang="en-US" dirty="0" smtClean="0"/>
              <a:t>Share</a:t>
            </a:r>
            <a:endParaRPr dirty="0"/>
          </a:p>
        </p:txBody>
      </p:sp>
      <p:sp>
        <p:nvSpPr>
          <p:cNvPr id="146" name="Shape 146"/>
          <p:cNvSpPr/>
          <p:nvPr/>
        </p:nvSpPr>
        <p:spPr>
          <a:xfrm rot="10800000" flipH="1">
            <a:off x="225803" y="2088288"/>
            <a:ext cx="5447480" cy="2370497"/>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68"/>
                  <a:pt x="0" y="598"/>
                </a:cubicBezTo>
                <a:lnTo>
                  <a:pt x="0" y="20327"/>
                </a:lnTo>
                <a:cubicBezTo>
                  <a:pt x="0" y="20405"/>
                  <a:pt x="17" y="20480"/>
                  <a:pt x="46" y="20548"/>
                </a:cubicBezTo>
                <a:lnTo>
                  <a:pt x="13" y="21600"/>
                </a:lnTo>
                <a:lnTo>
                  <a:pt x="807" y="20926"/>
                </a:lnTo>
                <a:lnTo>
                  <a:pt x="20960" y="20926"/>
                </a:lnTo>
                <a:cubicBezTo>
                  <a:pt x="21313" y="20926"/>
                  <a:pt x="21600" y="20658"/>
                  <a:pt x="21600" y="20327"/>
                </a:cubicBezTo>
                <a:lnTo>
                  <a:pt x="21600" y="598"/>
                </a:lnTo>
                <a:cubicBezTo>
                  <a:pt x="21600" y="268"/>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2" name="TextBox 1"/>
          <p:cNvSpPr txBox="1"/>
          <p:nvPr/>
        </p:nvSpPr>
        <p:spPr>
          <a:xfrm>
            <a:off x="366930" y="2252618"/>
            <a:ext cx="5165226"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2400" dirty="0">
                <a:latin typeface="Avenir Book"/>
                <a:cs typeface="Avenir Book"/>
              </a:rPr>
              <a:t>Is graffiti art or vandalism</a:t>
            </a:r>
            <a:r>
              <a:rPr lang="en-US" sz="2400" dirty="0" smtClean="0">
                <a:latin typeface="Avenir Book"/>
                <a:cs typeface="Avenir Book"/>
              </a:rPr>
              <a:t>?</a:t>
            </a:r>
          </a:p>
          <a:p>
            <a:pPr>
              <a:buClr>
                <a:srgbClr val="FF9300"/>
              </a:buClr>
              <a:buSzPct val="111000"/>
              <a:defRPr sz="2400" spc="24">
                <a:latin typeface="Avenir Book"/>
                <a:ea typeface="Avenir Book"/>
                <a:cs typeface="Avenir Book"/>
                <a:sym typeface="Avenir Book"/>
              </a:defRPr>
            </a:pPr>
            <a:endParaRPr lang="en-US" sz="1000" dirty="0">
              <a:latin typeface="Avenir Book"/>
              <a:cs typeface="Avenir Book"/>
            </a:endParaRPr>
          </a:p>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2400" dirty="0" smtClean="0">
                <a:latin typeface="Avenir Book"/>
                <a:cs typeface="Avenir Book"/>
              </a:rPr>
              <a:t>Turn to </a:t>
            </a:r>
            <a:r>
              <a:rPr lang="en-US" sz="2400" dirty="0">
                <a:latin typeface="Avenir Book"/>
                <a:cs typeface="Avenir Book"/>
              </a:rPr>
              <a:t>a partner and discuss what you think, and, more importantly, why you think it. </a:t>
            </a:r>
            <a:endParaRPr kumimoji="0" lang="en-US" sz="2400" u="none" strike="noStrike" cap="none" spc="28" normalizeH="0" baseline="0" dirty="0">
              <a:ln>
                <a:noFill/>
              </a:ln>
              <a:solidFill>
                <a:srgbClr val="5C5C5C"/>
              </a:solidFill>
              <a:effectLst/>
              <a:uFillTx/>
              <a:latin typeface="Avenir Book"/>
              <a:cs typeface="Avenir Book"/>
              <a:sym typeface="Iowan Old Style Italic"/>
            </a:endParaRPr>
          </a:p>
        </p:txBody>
      </p:sp>
      <p:pic>
        <p:nvPicPr>
          <p:cNvPr id="5122" name="Picture 2" descr="dump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514" y="3194612"/>
            <a:ext cx="7212286" cy="6558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6/6d/Tag_in_Malm%C3%B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2515" y="1574800"/>
            <a:ext cx="7212286" cy="1619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6927" y="5898018"/>
            <a:ext cx="5588606" cy="1990288"/>
          </a:xfrm>
          <a:prstGeom prst="rect">
            <a:avLst/>
          </a:prstGeom>
        </p:spPr>
        <p:txBody>
          <a:bodyPr wrap="square">
            <a:spAutoFit/>
          </a:bodyPr>
          <a:lstStyle/>
          <a:p>
            <a:r>
              <a:rPr lang="en-US" sz="2400" dirty="0" smtClean="0">
                <a:solidFill>
                  <a:schemeClr val="bg2"/>
                </a:solidFill>
                <a:hlinkClick r:id="rId4"/>
              </a:rPr>
              <a:t>http</a:t>
            </a:r>
            <a:r>
              <a:rPr lang="en-US" sz="2400" dirty="0">
                <a:solidFill>
                  <a:schemeClr val="bg2"/>
                </a:solidFill>
                <a:hlinkClick r:id="rId4"/>
              </a:rPr>
              <a:t>://www.muralarts.org</a:t>
            </a:r>
            <a:r>
              <a:rPr lang="en-US" sz="2400" dirty="0" smtClean="0">
                <a:solidFill>
                  <a:schemeClr val="bg2"/>
                </a:solidFill>
                <a:hlinkClick r:id="rId4"/>
              </a:rPr>
              <a:t>/</a:t>
            </a:r>
            <a:endParaRPr lang="en-US" sz="2400" dirty="0" smtClean="0">
              <a:solidFill>
                <a:schemeClr val="bg2"/>
              </a:solidFill>
            </a:endParaRPr>
          </a:p>
          <a:p>
            <a:r>
              <a:rPr lang="en-US" sz="2400" dirty="0" smtClean="0">
                <a:solidFill>
                  <a:schemeClr val="bg2"/>
                </a:solidFill>
                <a:hlinkClick r:id="rId5"/>
              </a:rPr>
              <a:t>http</a:t>
            </a:r>
            <a:r>
              <a:rPr lang="en-US" sz="2400" dirty="0">
                <a:solidFill>
                  <a:schemeClr val="bg2"/>
                </a:solidFill>
                <a:hlinkClick r:id="rId5"/>
              </a:rPr>
              <a:t>://iml.jou.ufl.edu/projects/fall07/sanchez/index.html</a:t>
            </a:r>
            <a:endParaRPr lang="en-US" sz="2400" dirty="0">
              <a:solidFill>
                <a:schemeClr val="bg2"/>
              </a:solidFill>
            </a:endParaRPr>
          </a:p>
          <a:p>
            <a:endParaRPr lang="en-US" dirty="0"/>
          </a:p>
        </p:txBody>
      </p:sp>
      <p:sp>
        <p:nvSpPr>
          <p:cNvPr id="12" name="Shape 144"/>
          <p:cNvSpPr/>
          <p:nvPr/>
        </p:nvSpPr>
        <p:spPr>
          <a:xfrm>
            <a:off x="254028" y="4390492"/>
            <a:ext cx="5419254" cy="139525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lang="en-US" sz="2800" dirty="0" smtClean="0"/>
              <a:t>Not sure where you stand? </a:t>
            </a:r>
            <a:r>
              <a:rPr lang="en-US" sz="2800" dirty="0"/>
              <a:t>M</a:t>
            </a:r>
            <a:r>
              <a:rPr lang="en-US" sz="2800" dirty="0" smtClean="0"/>
              <a:t>aybe these resources will help.</a:t>
            </a:r>
            <a:endParaRPr sz="2800" dirty="0"/>
          </a:p>
        </p:txBody>
      </p:sp>
      <p:pic>
        <p:nvPicPr>
          <p:cNvPr id="6" name="Picture 5" descr="BU00434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4474">
            <a:off x="1318808" y="7553194"/>
            <a:ext cx="2602333" cy="2124561"/>
          </a:xfrm>
          <a:prstGeom prst="rect">
            <a:avLst/>
          </a:prstGeom>
        </p:spPr>
      </p:pic>
      <p:sp>
        <p:nvSpPr>
          <p:cNvPr id="16" name="Shape 146"/>
          <p:cNvSpPr/>
          <p:nvPr/>
        </p:nvSpPr>
        <p:spPr>
          <a:xfrm rot="10800000" flipH="1">
            <a:off x="212324" y="5824655"/>
            <a:ext cx="5404508" cy="1540811"/>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68"/>
                  <a:pt x="0" y="598"/>
                </a:cubicBezTo>
                <a:lnTo>
                  <a:pt x="0" y="20327"/>
                </a:lnTo>
                <a:cubicBezTo>
                  <a:pt x="0" y="20405"/>
                  <a:pt x="17" y="20480"/>
                  <a:pt x="46" y="20548"/>
                </a:cubicBezTo>
                <a:lnTo>
                  <a:pt x="13" y="21600"/>
                </a:lnTo>
                <a:lnTo>
                  <a:pt x="807" y="20926"/>
                </a:lnTo>
                <a:lnTo>
                  <a:pt x="20960" y="20926"/>
                </a:lnTo>
                <a:cubicBezTo>
                  <a:pt x="21313" y="20926"/>
                  <a:pt x="21600" y="20658"/>
                  <a:pt x="21600" y="20327"/>
                </a:cubicBezTo>
                <a:lnTo>
                  <a:pt x="21600" y="598"/>
                </a:lnTo>
                <a:cubicBezTo>
                  <a:pt x="21600" y="268"/>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1" name="Shape 151"/>
          <p:cNvSpPr>
            <a:spLocks noGrp="1"/>
          </p:cNvSpPr>
          <p:nvPr>
            <p:ph type="title"/>
          </p:nvPr>
        </p:nvSpPr>
        <p:spPr>
          <a:prstGeom prst="rect">
            <a:avLst/>
          </a:prstGeom>
        </p:spPr>
        <p:txBody>
          <a:bodyPr>
            <a:normAutofit fontScale="90000"/>
          </a:bodyPr>
          <a:lstStyle/>
          <a:p>
            <a:pPr lvl="1" indent="212597" defTabSz="543305">
              <a:spcBef>
                <a:spcPts val="2100"/>
              </a:spcBef>
              <a:defRPr sz="4836"/>
            </a:pPr>
            <a:r>
              <a:rPr lang="en-US" dirty="0"/>
              <a:t>Where do you stand</a:t>
            </a:r>
            <a:r>
              <a:rPr lang="en-US" dirty="0" smtClean="0"/>
              <a:t>?  Let’s take a Picture Walk.</a:t>
            </a:r>
            <a:endParaRPr dirty="0"/>
          </a:p>
        </p:txBody>
      </p:sp>
      <p:sp>
        <p:nvSpPr>
          <p:cNvPr id="2" name="TextBox 1"/>
          <p:cNvSpPr txBox="1"/>
          <p:nvPr/>
        </p:nvSpPr>
        <p:spPr>
          <a:xfrm>
            <a:off x="484891" y="2199792"/>
            <a:ext cx="12047135" cy="271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93687" indent="-293687">
              <a:spcBef>
                <a:spcPts val="1200"/>
              </a:spcBef>
              <a:buClr>
                <a:srgbClr val="FF9300"/>
              </a:buClr>
              <a:buSzPct val="111000"/>
              <a:buFont typeface="Zapf Dingbats"/>
              <a:buChar char="‣"/>
              <a:defRPr sz="2400" spc="24">
                <a:latin typeface="Avenir Book"/>
                <a:ea typeface="Avenir Book"/>
                <a:cs typeface="Avenir Book"/>
                <a:sym typeface="Avenir Book"/>
              </a:defRPr>
            </a:pPr>
            <a:r>
              <a:rPr lang="en-US" sz="2400" dirty="0" smtClean="0">
                <a:latin typeface="Avenir Book"/>
                <a:cs typeface="Avenir Book"/>
              </a:rPr>
              <a:t>  Look at the images on the following slides. </a:t>
            </a:r>
          </a:p>
          <a:p>
            <a:pPr>
              <a:spcBef>
                <a:spcPts val="1200"/>
              </a:spcBef>
              <a:buClr>
                <a:srgbClr val="FF9300"/>
              </a:buClr>
              <a:buSzPct val="111000"/>
              <a:defRPr sz="2400" spc="24">
                <a:latin typeface="Avenir Book"/>
                <a:ea typeface="Avenir Book"/>
                <a:cs typeface="Avenir Book"/>
                <a:sym typeface="Avenir Book"/>
              </a:defRPr>
            </a:pPr>
            <a:endParaRPr lang="en-US" sz="800" dirty="0" smtClean="0">
              <a:latin typeface="Avenir Book"/>
              <a:cs typeface="Avenir Book"/>
            </a:endParaRPr>
          </a:p>
          <a:p>
            <a:pPr marL="293687" indent="-293687">
              <a:spcBef>
                <a:spcPts val="1200"/>
              </a:spcBef>
              <a:buClr>
                <a:srgbClr val="FF9300"/>
              </a:buClr>
              <a:buSzPct val="111000"/>
              <a:buFont typeface="Zapf Dingbats"/>
              <a:buChar char="‣"/>
              <a:defRPr sz="2400" spc="24">
                <a:latin typeface="Avenir Book"/>
                <a:ea typeface="Avenir Book"/>
                <a:cs typeface="Avenir Book"/>
                <a:sym typeface="Avenir Book"/>
              </a:defRPr>
            </a:pPr>
            <a:r>
              <a:rPr lang="en-US" sz="2400" dirty="0" smtClean="0">
                <a:latin typeface="Avenir Book"/>
                <a:cs typeface="Avenir Book"/>
              </a:rPr>
              <a:t>  Which </a:t>
            </a:r>
            <a:r>
              <a:rPr lang="en-US" sz="2400" dirty="0">
                <a:latin typeface="Avenir Book"/>
                <a:cs typeface="Avenir Book"/>
              </a:rPr>
              <a:t>ones do you think </a:t>
            </a:r>
            <a:r>
              <a:rPr lang="en-US" sz="2400" dirty="0" smtClean="0">
                <a:latin typeface="Avenir Book"/>
                <a:cs typeface="Avenir Book"/>
              </a:rPr>
              <a:t>which might be viewed as </a:t>
            </a:r>
            <a:r>
              <a:rPr lang="en-US" sz="2400" dirty="0" smtClean="0">
                <a:latin typeface="Avenir Book"/>
                <a:cs typeface="Avenir Book"/>
              </a:rPr>
              <a:t>crimes?  Which </a:t>
            </a:r>
            <a:r>
              <a:rPr lang="en-US" sz="2400" dirty="0">
                <a:latin typeface="Avenir Book"/>
                <a:cs typeface="Avenir Book"/>
              </a:rPr>
              <a:t>ones </a:t>
            </a:r>
            <a:r>
              <a:rPr lang="en-US" sz="2400" dirty="0" smtClean="0">
                <a:latin typeface="Avenir Book"/>
                <a:cs typeface="Avenir Book"/>
              </a:rPr>
              <a:t>do </a:t>
            </a:r>
            <a:r>
              <a:rPr lang="en-US" sz="2400" dirty="0">
                <a:latin typeface="Avenir Book"/>
                <a:cs typeface="Avenir Book"/>
              </a:rPr>
              <a:t>you think </a:t>
            </a:r>
            <a:r>
              <a:rPr lang="en-US" sz="2400" dirty="0" smtClean="0">
                <a:latin typeface="Avenir Book"/>
                <a:cs typeface="Avenir Book"/>
              </a:rPr>
              <a:t>are </a:t>
            </a:r>
            <a:r>
              <a:rPr lang="en-US" sz="2400" dirty="0">
                <a:latin typeface="Avenir Book"/>
                <a:cs typeface="Avenir Book"/>
              </a:rPr>
              <a:t>art?</a:t>
            </a:r>
          </a:p>
          <a:p>
            <a:pPr>
              <a:spcBef>
                <a:spcPts val="1200"/>
              </a:spcBef>
              <a:buClr>
                <a:srgbClr val="FF9300"/>
              </a:buClr>
              <a:buSzPct val="111000"/>
              <a:defRPr sz="2400" spc="24">
                <a:latin typeface="Avenir Book"/>
                <a:ea typeface="Avenir Book"/>
                <a:cs typeface="Avenir Book"/>
                <a:sym typeface="Avenir Book"/>
              </a:defRPr>
            </a:pPr>
            <a:endParaRPr lang="en-US" sz="6000" dirty="0" smtClean="0">
              <a:latin typeface="Avenir Book"/>
              <a:cs typeface="Avenir Book"/>
            </a:endParaRPr>
          </a:p>
        </p:txBody>
      </p:sp>
      <p:sp>
        <p:nvSpPr>
          <p:cNvPr id="5" name="Shape 140"/>
          <p:cNvSpPr/>
          <p:nvPr/>
        </p:nvSpPr>
        <p:spPr>
          <a:xfrm rot="10800000" flipH="1">
            <a:off x="360935" y="1721432"/>
            <a:ext cx="12142866" cy="2314054"/>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37"/>
                  <a:pt x="0" y="529"/>
                </a:cubicBezTo>
                <a:lnTo>
                  <a:pt x="0" y="20475"/>
                </a:lnTo>
                <a:cubicBezTo>
                  <a:pt x="0" y="20544"/>
                  <a:pt x="17" y="20608"/>
                  <a:pt x="46" y="20669"/>
                </a:cubicBezTo>
                <a:lnTo>
                  <a:pt x="13" y="21600"/>
                </a:lnTo>
                <a:lnTo>
                  <a:pt x="808" y="21003"/>
                </a:lnTo>
                <a:lnTo>
                  <a:pt x="20960" y="21003"/>
                </a:lnTo>
                <a:cubicBezTo>
                  <a:pt x="21313" y="21003"/>
                  <a:pt x="21600" y="20767"/>
                  <a:pt x="21600" y="20475"/>
                </a:cubicBezTo>
                <a:lnTo>
                  <a:pt x="21600" y="529"/>
                </a:lnTo>
                <a:cubicBezTo>
                  <a:pt x="21600" y="237"/>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7" name="Picture 6"/>
          <p:cNvPicPr>
            <a:picLocks noChangeAspect="1"/>
          </p:cNvPicPr>
          <p:nvPr/>
        </p:nvPicPr>
        <p:blipFill>
          <a:blip r:embed="rId2"/>
          <a:stretch>
            <a:fillRect/>
          </a:stretch>
        </p:blipFill>
        <p:spPr>
          <a:xfrm>
            <a:off x="412478" y="4402351"/>
            <a:ext cx="12026117" cy="5012610"/>
          </a:xfrm>
          <a:prstGeom prst="rect">
            <a:avLst/>
          </a:prstGeom>
        </p:spPr>
      </p:pic>
      <p:sp>
        <p:nvSpPr>
          <p:cNvPr id="8" name="Rectangle 7"/>
          <p:cNvSpPr/>
          <p:nvPr/>
        </p:nvSpPr>
        <p:spPr>
          <a:xfrm>
            <a:off x="9329453" y="9389383"/>
            <a:ext cx="3223741" cy="307777"/>
          </a:xfrm>
          <a:prstGeom prst="rect">
            <a:avLst/>
          </a:prstGeom>
        </p:spPr>
        <p:txBody>
          <a:bodyPr wrap="none">
            <a:spAutoFit/>
          </a:bodyPr>
          <a:lstStyle/>
          <a:p>
            <a:r>
              <a:rPr lang="en-US" sz="1400" dirty="0"/>
              <a:t>http://</a:t>
            </a:r>
            <a:r>
              <a:rPr lang="en-US" sz="1400" dirty="0" err="1"/>
              <a:t>nomeancity.com</a:t>
            </a:r>
            <a:r>
              <a:rPr lang="en-US" sz="1400" dirty="0"/>
              <a:t>/the-cats-pajamas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495669"/>
            <a:ext cx="13209433" cy="6513095"/>
          </a:xfrm>
          <a:prstGeom prst="rect">
            <a:avLst/>
          </a:prstGeom>
        </p:spPr>
      </p:pic>
      <p:sp>
        <p:nvSpPr>
          <p:cNvPr id="3" name="Rectangle 2"/>
          <p:cNvSpPr/>
          <p:nvPr/>
        </p:nvSpPr>
        <p:spPr>
          <a:xfrm>
            <a:off x="9704438" y="7973393"/>
            <a:ext cx="3346550" cy="338554"/>
          </a:xfrm>
          <a:prstGeom prst="rect">
            <a:avLst/>
          </a:prstGeom>
        </p:spPr>
        <p:txBody>
          <a:bodyPr wrap="none">
            <a:spAutoFit/>
          </a:bodyPr>
          <a:lstStyle/>
          <a:p>
            <a:r>
              <a:rPr lang="en-US" sz="1600" dirty="0"/>
              <a:t>http://</a:t>
            </a:r>
            <a:r>
              <a:rPr lang="en-US" sz="1600" dirty="0" err="1"/>
              <a:t>fabcrew.com</a:t>
            </a:r>
            <a:r>
              <a:rPr lang="en-US" sz="1600" dirty="0"/>
              <a:t>/letter-</a:t>
            </a:r>
            <a:r>
              <a:rPr lang="en-US" sz="1600" dirty="0" err="1"/>
              <a:t>styles.aspx</a:t>
            </a:r>
            <a:endParaRPr lang="en-US" sz="1600" dirty="0"/>
          </a:p>
        </p:txBody>
      </p:sp>
    </p:spTree>
    <p:extLst>
      <p:ext uri="{BB962C8B-B14F-4D97-AF65-F5344CB8AC3E}">
        <p14:creationId xmlns:p14="http://schemas.microsoft.com/office/powerpoint/2010/main" val="34070961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35632" y="8142714"/>
            <a:ext cx="2969168" cy="307777"/>
          </a:xfrm>
          <a:prstGeom prst="rect">
            <a:avLst/>
          </a:prstGeom>
        </p:spPr>
        <p:txBody>
          <a:bodyPr wrap="none">
            <a:spAutoFit/>
          </a:bodyPr>
          <a:lstStyle/>
          <a:p>
            <a:r>
              <a:rPr lang="en-US" sz="1400" dirty="0"/>
              <a:t>http://</a:t>
            </a:r>
            <a:r>
              <a:rPr lang="en-US" sz="1400" dirty="0" err="1"/>
              <a:t>fabcrew.com</a:t>
            </a:r>
            <a:r>
              <a:rPr lang="en-US" sz="1400" dirty="0"/>
              <a:t>/letter-</a:t>
            </a:r>
            <a:r>
              <a:rPr lang="en-US" sz="1400" dirty="0" err="1"/>
              <a:t>styles.aspx</a:t>
            </a:r>
            <a:endParaRPr lang="en-US" sz="1400" dirty="0"/>
          </a:p>
        </p:txBody>
      </p:sp>
      <p:pic>
        <p:nvPicPr>
          <p:cNvPr id="4" name="Picture 3"/>
          <p:cNvPicPr>
            <a:picLocks noChangeAspect="1"/>
          </p:cNvPicPr>
          <p:nvPr/>
        </p:nvPicPr>
        <p:blipFill>
          <a:blip r:embed="rId2"/>
          <a:stretch>
            <a:fillRect/>
          </a:stretch>
        </p:blipFill>
        <p:spPr>
          <a:xfrm>
            <a:off x="0" y="1619251"/>
            <a:ext cx="13033025" cy="6502400"/>
          </a:xfrm>
          <a:prstGeom prst="rect">
            <a:avLst/>
          </a:prstGeom>
        </p:spPr>
      </p:pic>
    </p:spTree>
    <p:extLst>
      <p:ext uri="{BB962C8B-B14F-4D97-AF65-F5344CB8AC3E}">
        <p14:creationId xmlns:p14="http://schemas.microsoft.com/office/powerpoint/2010/main" val="4206659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13004800" cy="8669867"/>
          </a:xfrm>
          <a:prstGeom prst="rect">
            <a:avLst/>
          </a:prstGeom>
        </p:spPr>
      </p:pic>
      <p:sp>
        <p:nvSpPr>
          <p:cNvPr id="3" name="Rectangle 2"/>
          <p:cNvSpPr/>
          <p:nvPr/>
        </p:nvSpPr>
        <p:spPr>
          <a:xfrm>
            <a:off x="8675741" y="9163666"/>
            <a:ext cx="6502400" cy="338554"/>
          </a:xfrm>
          <a:prstGeom prst="rect">
            <a:avLst/>
          </a:prstGeom>
        </p:spPr>
        <p:txBody>
          <a:bodyPr>
            <a:spAutoFit/>
          </a:bodyPr>
          <a:lstStyle/>
          <a:p>
            <a:r>
              <a:rPr lang="en-US" sz="1600" dirty="0"/>
              <a:t>http://</a:t>
            </a:r>
            <a:r>
              <a:rPr lang="en-US" sz="1600" dirty="0" err="1"/>
              <a:t>pivotmarketing.com</a:t>
            </a:r>
            <a:r>
              <a:rPr lang="en-US" sz="1600" dirty="0"/>
              <a:t>/off-the-beaten-path-2/</a:t>
            </a:r>
          </a:p>
        </p:txBody>
      </p:sp>
    </p:spTree>
    <p:extLst>
      <p:ext uri="{BB962C8B-B14F-4D97-AF65-F5344CB8AC3E}">
        <p14:creationId xmlns:p14="http://schemas.microsoft.com/office/powerpoint/2010/main" val="31276955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516933"/>
            <a:ext cx="13209432" cy="6604717"/>
          </a:xfrm>
          <a:prstGeom prst="rect">
            <a:avLst/>
          </a:prstGeom>
        </p:spPr>
      </p:pic>
      <p:sp>
        <p:nvSpPr>
          <p:cNvPr id="3" name="Rectangle 2"/>
          <p:cNvSpPr/>
          <p:nvPr/>
        </p:nvSpPr>
        <p:spPr>
          <a:xfrm>
            <a:off x="9742925" y="8114494"/>
            <a:ext cx="3346550" cy="338554"/>
          </a:xfrm>
          <a:prstGeom prst="rect">
            <a:avLst/>
          </a:prstGeom>
        </p:spPr>
        <p:txBody>
          <a:bodyPr wrap="none">
            <a:spAutoFit/>
          </a:bodyPr>
          <a:lstStyle/>
          <a:p>
            <a:r>
              <a:rPr lang="en-US" sz="1600" dirty="0"/>
              <a:t>http://</a:t>
            </a:r>
            <a:r>
              <a:rPr lang="en-US" sz="1600" dirty="0" err="1"/>
              <a:t>fabcrew.com</a:t>
            </a:r>
            <a:r>
              <a:rPr lang="en-US" sz="1600" dirty="0"/>
              <a:t>/letter-</a:t>
            </a:r>
            <a:r>
              <a:rPr lang="en-US" sz="1600" dirty="0" err="1"/>
              <a:t>styles.aspx</a:t>
            </a:r>
            <a:endParaRPr lang="en-US" sz="1600" dirty="0"/>
          </a:p>
        </p:txBody>
      </p:sp>
    </p:spTree>
    <p:extLst>
      <p:ext uri="{BB962C8B-B14F-4D97-AF65-F5344CB8AC3E}">
        <p14:creationId xmlns:p14="http://schemas.microsoft.com/office/powerpoint/2010/main" val="20956908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Legal Graffiti zone in NYC early 199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462"/>
            <a:ext cx="13004800" cy="57958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99085" y="7429622"/>
            <a:ext cx="7867796" cy="338554"/>
          </a:xfrm>
          <a:prstGeom prst="rect">
            <a:avLst/>
          </a:prstGeom>
        </p:spPr>
        <p:txBody>
          <a:bodyPr wrap="square">
            <a:spAutoFit/>
          </a:bodyPr>
          <a:lstStyle/>
          <a:p>
            <a:r>
              <a:rPr lang="en-US" sz="1600" dirty="0"/>
              <a:t>http://</a:t>
            </a:r>
            <a:r>
              <a:rPr lang="en-US" sz="1600" dirty="0" err="1"/>
              <a:t>www.museumofthecity.org</a:t>
            </a:r>
            <a:r>
              <a:rPr lang="en-US" sz="1600" dirty="0"/>
              <a:t>/</a:t>
            </a:r>
            <a:r>
              <a:rPr lang="en-US" sz="1600" dirty="0" err="1"/>
              <a:t>wp</a:t>
            </a:r>
            <a:r>
              <a:rPr lang="en-US" sz="1600" dirty="0"/>
              <a:t>-content/uploads/2014/11/</a:t>
            </a:r>
            <a:r>
              <a:rPr lang="en-US" sz="1600" dirty="0" err="1"/>
              <a:t>phun_phactory.jpg</a:t>
            </a:r>
            <a:endParaRPr lang="en-US" sz="1600" dirty="0"/>
          </a:p>
        </p:txBody>
      </p:sp>
    </p:spTree>
    <p:extLst>
      <p:ext uri="{BB962C8B-B14F-4D97-AF65-F5344CB8AC3E}">
        <p14:creationId xmlns:p14="http://schemas.microsoft.com/office/powerpoint/2010/main" val="32438619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709</TotalTime>
  <Words>1949</Words>
  <Application>Microsoft Macintosh PowerPoint</Application>
  <PresentationFormat>Custom</PresentationFormat>
  <Paragraphs>178</Paragraphs>
  <Slides>23</Slides>
  <Notes>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New_Template9</vt:lpstr>
      <vt:lpstr>PowerPoint Presentation</vt:lpstr>
      <vt:lpstr>Graffiti: Crime, art, or both?</vt:lpstr>
      <vt:lpstr>Where do you stand?</vt:lpstr>
      <vt:lpstr>Where do you stand?  Let’s take a Picture Walk.</vt:lpstr>
      <vt:lpstr>PowerPoint Presentation</vt:lpstr>
      <vt:lpstr>PowerPoint Presentation</vt:lpstr>
      <vt:lpstr>PowerPoint Presentation</vt:lpstr>
      <vt:lpstr>PowerPoint Presentation</vt:lpstr>
      <vt:lpstr>PowerPoint Presentation</vt:lpstr>
      <vt:lpstr>The key terms of the debate </vt:lpstr>
      <vt:lpstr>Team reading</vt:lpstr>
      <vt:lpstr>The great debate</vt:lpstr>
      <vt:lpstr>Digging Deeper together</vt:lpstr>
      <vt:lpstr>Have you thought About…</vt:lpstr>
      <vt:lpstr>project #1: Calligraphy</vt:lpstr>
      <vt:lpstr>Project #2: Spray paint art</vt:lpstr>
      <vt:lpstr>Books for Further reading</vt:lpstr>
      <vt:lpstr>educational standards</vt:lpstr>
      <vt:lpstr>educational standards</vt:lpstr>
      <vt:lpstr>educational standards</vt:lpstr>
      <vt:lpstr>educational standards</vt:lpstr>
      <vt:lpstr>Educational Standards</vt:lpstr>
      <vt:lpstr>Educational Standards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Spray Paint and Mural Art</dc:title>
  <dc:creator>Duncan Ricci</dc:creator>
  <cp:lastModifiedBy>Cathy Hartman</cp:lastModifiedBy>
  <cp:revision>46</cp:revision>
  <dcterms:modified xsi:type="dcterms:W3CDTF">2016-08-13T00:42:05Z</dcterms:modified>
</cp:coreProperties>
</file>